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8" r:id="rId3"/>
    <p:sldId id="257" r:id="rId4"/>
    <p:sldId id="283" r:id="rId5"/>
    <p:sldId id="309" r:id="rId6"/>
    <p:sldId id="308" r:id="rId7"/>
    <p:sldId id="307" r:id="rId8"/>
    <p:sldId id="310" r:id="rId9"/>
    <p:sldId id="313" r:id="rId10"/>
    <p:sldId id="312" r:id="rId11"/>
    <p:sldId id="314" r:id="rId12"/>
    <p:sldId id="320" r:id="rId13"/>
    <p:sldId id="321" r:id="rId14"/>
    <p:sldId id="316" r:id="rId15"/>
    <p:sldId id="317" r:id="rId16"/>
    <p:sldId id="322" r:id="rId17"/>
    <p:sldId id="318" r:id="rId18"/>
    <p:sldId id="326" r:id="rId19"/>
    <p:sldId id="329" r:id="rId20"/>
    <p:sldId id="297" r:id="rId21"/>
    <p:sldId id="327" r:id="rId22"/>
    <p:sldId id="319" r:id="rId23"/>
    <p:sldId id="324" r:id="rId24"/>
    <p:sldId id="325" r:id="rId25"/>
    <p:sldId id="282" r:id="rId26"/>
    <p:sldId id="328" r:id="rId27"/>
  </p:sldIdLst>
  <p:sldSz cx="2743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31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5000" autoAdjust="0"/>
  </p:normalViewPr>
  <p:slideViewPr>
    <p:cSldViewPr>
      <p:cViewPr>
        <p:scale>
          <a:sx n="70" d="100"/>
          <a:sy n="70" d="100"/>
        </p:scale>
        <p:origin x="3054" y="-792"/>
      </p:cViewPr>
      <p:guideLst>
        <p:guide orient="horz" pos="2160"/>
        <p:guide pos="86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482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1"/>
            <a:ext cx="2971800" cy="46482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869D02B2-631C-439D-B609-EBA9C38870B3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829967"/>
            <a:ext cx="2971800" cy="46482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E9ACA9C5-C44A-47B4-AC49-DEF3A9AD5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482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6482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8CF954B7-68E2-4FB0-A91A-E87A62B7A790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543300" y="695325"/>
            <a:ext cx="13944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2"/>
            <a:ext cx="5486400" cy="4183380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29967"/>
            <a:ext cx="2971800" cy="46482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133EED79-54BA-476C-BBC6-2295D7F01C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EED79-54BA-476C-BBC6-2295D7F01C5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695325"/>
            <a:ext cx="13944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EED79-54BA-476C-BBC6-2295D7F01C5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695325"/>
            <a:ext cx="13944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EED79-54BA-476C-BBC6-2295D7F01C5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695325"/>
            <a:ext cx="13944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EED79-54BA-476C-BBC6-2295D7F01C5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695325"/>
            <a:ext cx="13944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EED79-54BA-476C-BBC6-2295D7F01C5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695325"/>
            <a:ext cx="13944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EED79-54BA-476C-BBC6-2295D7F01C5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695325"/>
            <a:ext cx="13944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EED79-54BA-476C-BBC6-2295D7F01C5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695325"/>
            <a:ext cx="13944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EED79-54BA-476C-BBC6-2295D7F01C5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695325"/>
            <a:ext cx="13944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EED79-54BA-476C-BBC6-2295D7F01C5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695325"/>
            <a:ext cx="13944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EED79-54BA-476C-BBC6-2295D7F01C5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695325"/>
            <a:ext cx="13944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EED79-54BA-476C-BBC6-2295D7F01C5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EED79-54BA-476C-BBC6-2295D7F01C5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695325"/>
            <a:ext cx="13944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EED79-54BA-476C-BBC6-2295D7F01C5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EED79-54BA-476C-BBC6-2295D7F01C5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EED79-54BA-476C-BBC6-2295D7F01C5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EED79-54BA-476C-BBC6-2295D7F01C5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EED79-54BA-476C-BBC6-2295D7F01C5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EED79-54BA-476C-BBC6-2295D7F01C5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695325"/>
            <a:ext cx="13944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EED79-54BA-476C-BBC6-2295D7F01C5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543300" y="695325"/>
            <a:ext cx="13944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EED79-54BA-476C-BBC6-2295D7F01C5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130427"/>
            <a:ext cx="23317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886200"/>
            <a:ext cx="19202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F20-FC61-4438-9962-4380990498F8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2AD2-E3B3-4687-AEB2-AEA0F2604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F20-FC61-4438-9962-4380990498F8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2AD2-E3B3-4687-AEB2-AEA0F2604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274640"/>
            <a:ext cx="6172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74640"/>
            <a:ext cx="18059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F20-FC61-4438-9962-4380990498F8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2AD2-E3B3-4687-AEB2-AEA0F2604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F20-FC61-4438-9962-4380990498F8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2AD2-E3B3-4687-AEB2-AEA0F2604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9" y="4406902"/>
            <a:ext cx="23317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9" y="2906714"/>
            <a:ext cx="23317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F20-FC61-4438-9962-4380990498F8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2AD2-E3B3-4687-AEB2-AEA0F2604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600202"/>
            <a:ext cx="1211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44600" y="1600202"/>
            <a:ext cx="1211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F20-FC61-4438-9962-4380990498F8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2AD2-E3B3-4687-AEB2-AEA0F2604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535114"/>
            <a:ext cx="121205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174876"/>
            <a:ext cx="121205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79" y="1535114"/>
            <a:ext cx="12125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9" y="2174876"/>
            <a:ext cx="12125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F20-FC61-4438-9962-4380990498F8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2AD2-E3B3-4687-AEB2-AEA0F2604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F20-FC61-4438-9962-4380990498F8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2AD2-E3B3-4687-AEB2-AEA0F2604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F20-FC61-4438-9962-4380990498F8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2AD2-E3B3-4687-AEB2-AEA0F2604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4" y="273050"/>
            <a:ext cx="90249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273052"/>
            <a:ext cx="153352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4" y="1435102"/>
            <a:ext cx="90249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F20-FC61-4438-9962-4380990498F8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2AD2-E3B3-4687-AEB2-AEA0F2604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4" y="4800601"/>
            <a:ext cx="16459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4" y="612775"/>
            <a:ext cx="16459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4" y="5367339"/>
            <a:ext cx="16459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EF20-FC61-4438-9962-4380990498F8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2AD2-E3B3-4687-AEB2-AEA0F2604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600202"/>
            <a:ext cx="24688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356352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BEF20-FC61-4438-9962-4380990498F8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72600" y="6356352"/>
            <a:ext cx="868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659600" y="6356352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2AD2-E3B3-4687-AEB2-AEA0F2604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811000" y="152400"/>
            <a:ext cx="3962400" cy="3733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52400"/>
            <a:ext cx="23317200" cy="3810000"/>
          </a:xfrm>
        </p:spPr>
        <p:txBody>
          <a:bodyPr>
            <a:normAutofit/>
          </a:bodyPr>
          <a:lstStyle/>
          <a:p>
            <a:r>
              <a:rPr lang="en-US" sz="180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360</a:t>
            </a:r>
            <a:r>
              <a:rPr lang="en-US" sz="13800" dirty="0" smtClean="0">
                <a:solidFill>
                  <a:srgbClr val="293315"/>
                </a:solidFill>
                <a:latin typeface="Adobe Garamond Pro" pitchFamily="18" charset="0"/>
              </a:rPr>
              <a:t> </a:t>
            </a:r>
            <a:endParaRPr lang="en-US" sz="4900" dirty="0">
              <a:solidFill>
                <a:srgbClr val="293315"/>
              </a:solidFill>
              <a:latin typeface="Adobe Garamond Pro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62400"/>
            <a:ext cx="25146000" cy="2743200"/>
          </a:xfrm>
        </p:spPr>
        <p:txBody>
          <a:bodyPr>
            <a:normAutofit fontScale="92500" lnSpcReduction="20000"/>
          </a:bodyPr>
          <a:lstStyle/>
          <a:p>
            <a:r>
              <a:rPr lang="en-US" sz="60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State Street </a:t>
            </a:r>
          </a:p>
          <a:p>
            <a:r>
              <a:rPr lang="en-US" sz="22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New Haven </a:t>
            </a:r>
            <a:r>
              <a:rPr lang="en-US" sz="22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  <a:sym typeface="Wingdings"/>
              </a:rPr>
              <a:t> </a:t>
            </a:r>
            <a:r>
              <a:rPr lang="en-US" sz="22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CT </a:t>
            </a:r>
            <a:r>
              <a:rPr lang="en-US" sz="22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  <a:sym typeface="Wingdings"/>
              </a:rPr>
              <a:t></a:t>
            </a:r>
            <a:r>
              <a:rPr lang="en-US" sz="22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 06510</a:t>
            </a:r>
          </a:p>
          <a:p>
            <a:endParaRPr lang="en-US" sz="24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r>
              <a:rPr lang="en-US" sz="4400" dirty="0" smtClean="0">
                <a:solidFill>
                  <a:srgbClr val="293315"/>
                </a:solidFill>
                <a:latin typeface="Adobe Garamond Pro" pitchFamily="18" charset="0"/>
              </a:rPr>
              <a:t/>
            </a:r>
            <a:br>
              <a:rPr lang="en-US" sz="4400" dirty="0" smtClean="0">
                <a:solidFill>
                  <a:srgbClr val="293315"/>
                </a:solidFill>
                <a:latin typeface="Adobe Garamond Pro" pitchFamily="18" charset="0"/>
              </a:rPr>
            </a:br>
            <a:r>
              <a:rPr lang="en-US" sz="21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|</a:t>
            </a:r>
            <a:r>
              <a:rPr lang="en-US" sz="4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 Sabrina Duk </a:t>
            </a:r>
            <a:r>
              <a:rPr lang="en-US" sz="21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</a:t>
            </a:r>
            <a:r>
              <a:rPr lang="en-US" sz="4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 </a:t>
            </a:r>
            <a:r>
              <a:rPr lang="en-US" sz="21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T. Boothby</a:t>
            </a:r>
            <a:endParaRPr lang="en-US" sz="2100" dirty="0"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4864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56388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55626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0" y="9906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</a:t>
            </a: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Overview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48" name="Oval 47"/>
          <p:cNvSpPr/>
          <p:nvPr/>
        </p:nvSpPr>
        <p:spPr>
          <a:xfrm>
            <a:off x="5638800" y="274320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685800" y="1600200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9067800" y="152400"/>
            <a:ext cx="9220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Existing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 Lateral System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18592800" y="5029200"/>
            <a:ext cx="84582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lvl="0" indent="-342900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(9) Staggered Steel Truss Frames @ 23’ – 8” </a:t>
            </a:r>
            <a:r>
              <a:rPr lang="en-US" sz="1900" dirty="0" err="1" smtClean="0">
                <a:solidFill>
                  <a:srgbClr val="293315"/>
                </a:solidFill>
                <a:latin typeface="Adobe Garamond Pro" pitchFamily="18" charset="0"/>
              </a:rPr>
              <a:t>o.c</a:t>
            </a: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900" b="0" i="0" u="none" strike="noStrike" kern="1200" cap="none" spc="0" normalizeH="0" baseline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(2) X</a:t>
            </a:r>
            <a:r>
              <a:rPr kumimoji="0" lang="en-US" sz="1900" b="0" i="0" u="none" strike="noStrike" kern="1200" cap="none" spc="0" normalizeH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 – brace Frames w/ 5 –Story Moment Frame (120 Connections)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900" baseline="0" noProof="0" dirty="0" smtClean="0">
                <a:solidFill>
                  <a:srgbClr val="293315"/>
                </a:solidFill>
                <a:latin typeface="Adobe Garamond Pro" pitchFamily="18" charset="0"/>
              </a:rPr>
              <a:t>8” Hollow Core Plank as Rigid Diaphragm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900" baseline="0" noProof="0" dirty="0" smtClean="0">
                <a:solidFill>
                  <a:srgbClr val="293315"/>
                </a:solidFill>
                <a:latin typeface="Adobe Garamond Pro" pitchFamily="18" charset="0"/>
              </a:rPr>
              <a:t>Center of Mass is Slightly off from Center of Rigidity</a:t>
            </a: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</p:txBody>
      </p:sp>
      <p:pic>
        <p:nvPicPr>
          <p:cNvPr id="44" name="Picture 43" descr="Frame X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30200" y="1371600"/>
            <a:ext cx="4114800" cy="5105400"/>
          </a:xfrm>
          <a:prstGeom prst="rect">
            <a:avLst/>
          </a:prstGeom>
          <a:ln>
            <a:noFill/>
          </a:ln>
          <a:effectLst>
            <a:outerShdw blurRad="292100" dist="381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 descr="Y Frame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87000" y="1371600"/>
            <a:ext cx="2209800" cy="5105400"/>
          </a:xfrm>
          <a:prstGeom prst="rect">
            <a:avLst/>
          </a:prstGeom>
          <a:ln>
            <a:noFill/>
          </a:ln>
          <a:effectLst>
            <a:outerShdw blurRad="292100" dist="381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45"/>
          <p:cNvPicPr/>
          <p:nvPr/>
        </p:nvPicPr>
        <p:blipFill>
          <a:blip r:embed="rId5" cstate="print"/>
          <a:srcRect l="20546" t="37716" r="3145" b="22491"/>
          <a:stretch>
            <a:fillRect/>
          </a:stretch>
        </p:blipFill>
        <p:spPr bwMode="auto">
          <a:xfrm>
            <a:off x="18592800" y="533400"/>
            <a:ext cx="84582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Rectangle 48"/>
          <p:cNvSpPr/>
          <p:nvPr/>
        </p:nvSpPr>
        <p:spPr>
          <a:xfrm>
            <a:off x="19888200" y="990600"/>
            <a:ext cx="228600" cy="16002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1183600" y="990600"/>
            <a:ext cx="228600" cy="16002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0497800" y="990600"/>
            <a:ext cx="228600" cy="16002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1869400" y="990600"/>
            <a:ext cx="228600" cy="16002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3164800" y="990600"/>
            <a:ext cx="228600" cy="16002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22479000" y="990600"/>
            <a:ext cx="228600" cy="16002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3850600" y="990600"/>
            <a:ext cx="228600" cy="16002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25146000" y="990600"/>
            <a:ext cx="228600" cy="16002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24460200" y="990600"/>
            <a:ext cx="228600" cy="16002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19888200" y="914400"/>
            <a:ext cx="5486400" cy="228600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19888200" y="2438400"/>
            <a:ext cx="5486400" cy="228600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lowchart: Or 69"/>
          <p:cNvSpPr/>
          <p:nvPr/>
        </p:nvSpPr>
        <p:spPr>
          <a:xfrm>
            <a:off x="22479000" y="1676400"/>
            <a:ext cx="304800" cy="304800"/>
          </a:xfrm>
          <a:prstGeom prst="flowChartOr">
            <a:avLst/>
          </a:prstGeom>
          <a:noFill/>
          <a:ln>
            <a:solidFill>
              <a:srgbClr val="293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lowchart: Or 70"/>
          <p:cNvSpPr/>
          <p:nvPr/>
        </p:nvSpPr>
        <p:spPr>
          <a:xfrm>
            <a:off x="22555200" y="1676400"/>
            <a:ext cx="228600" cy="228600"/>
          </a:xfrm>
          <a:prstGeom prst="flowChartOr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/>
          <p:nvPr/>
        </p:nvPicPr>
        <p:blipFill>
          <a:blip r:embed="rId6" cstate="print"/>
          <a:srcRect l="38208" t="57295" r="21073" b="17474"/>
          <a:stretch>
            <a:fillRect/>
          </a:stretch>
        </p:blipFill>
        <p:spPr bwMode="auto">
          <a:xfrm>
            <a:off x="20955000" y="3352800"/>
            <a:ext cx="3733800" cy="1371600"/>
          </a:xfrm>
          <a:prstGeom prst="rect">
            <a:avLst/>
          </a:prstGeom>
          <a:ln>
            <a:noFill/>
          </a:ln>
          <a:effectLst>
            <a:outerShdw blurRad="292100" dist="889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</a:t>
            </a: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Overview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48" name="Oval 47"/>
          <p:cNvSpPr/>
          <p:nvPr/>
        </p:nvSpPr>
        <p:spPr>
          <a:xfrm>
            <a:off x="5638800" y="274320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685800" y="1600200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9067800" y="152400"/>
            <a:ext cx="9220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Existing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 Framing Systems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pic>
        <p:nvPicPr>
          <p:cNvPr id="57" name="Picture 56" descr="foundation plan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29800" y="1524000"/>
            <a:ext cx="777240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Picture 58"/>
          <p:cNvPicPr/>
          <p:nvPr/>
        </p:nvPicPr>
        <p:blipFill>
          <a:blip r:embed="rId4" cstate="print"/>
          <a:srcRect l="20906" t="7253" r="20785" b="2305"/>
          <a:stretch>
            <a:fillRect/>
          </a:stretch>
        </p:blipFill>
        <p:spPr bwMode="auto">
          <a:xfrm flipH="1">
            <a:off x="23545800" y="1447800"/>
            <a:ext cx="3361276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10896600" y="2743200"/>
            <a:ext cx="5867400" cy="3048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896600" y="4114800"/>
            <a:ext cx="5867400" cy="3048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8516600" y="2209800"/>
            <a:ext cx="4114800" cy="335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36” to 68” Mat Slab Foundation w/ 8,000 psi Concrete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4.5 TSF Bearing Capacity 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Bear onto Concrete Columns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Gravity Loads 2.81 TSF Bearing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Overall Building Weight: 90, 757 kips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3244 Structural Members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 rot="5400000">
            <a:off x="6629400" y="3429001"/>
            <a:ext cx="6858002" cy="1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6477000" y="3429000"/>
            <a:ext cx="6858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6553200" y="3429000"/>
            <a:ext cx="6858003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Chord 46"/>
          <p:cNvSpPr/>
          <p:nvPr/>
        </p:nvSpPr>
        <p:spPr>
          <a:xfrm rot="14556204">
            <a:off x="8698310" y="-1426982"/>
            <a:ext cx="2872582" cy="3046564"/>
          </a:xfrm>
          <a:prstGeom prst="chord">
            <a:avLst>
              <a:gd name="adj1" fmla="val 20760969"/>
              <a:gd name="adj2" fmla="val 1484121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990600"/>
            <a:ext cx="9144000" cy="9525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9144000" cy="47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</a:t>
            </a: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Overview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372600" y="142875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US" sz="5400" i="1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Design   </a:t>
            </a:r>
            <a:r>
              <a:rPr lang="en-US" sz="5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Considerations</a:t>
            </a:r>
            <a:endParaRPr lang="en-US" sz="4000" dirty="0"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5638800" y="274320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0210800" y="1371600"/>
            <a:ext cx="76200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Geometry</a:t>
            </a:r>
            <a:r>
              <a:rPr lang="en-US" sz="3200" dirty="0" smtClean="0">
                <a:solidFill>
                  <a:srgbClr val="293315"/>
                </a:solidFill>
                <a:latin typeface="Adobe Garamond Pro" pitchFamily="18" charset="0"/>
              </a:rPr>
              <a:t/>
            </a:r>
            <a:br>
              <a:rPr lang="en-US" sz="3200" dirty="0" smtClean="0">
                <a:solidFill>
                  <a:srgbClr val="293315"/>
                </a:solidFill>
                <a:latin typeface="Adobe Garamond Pro" pitchFamily="18" charset="0"/>
              </a:rPr>
            </a:b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Residential Tower 62’ x 260’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	Steel Column Orientation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685800" y="1600200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3" cstate="print"/>
          <a:srcRect l="27362" t="26280" r="12900" b="14315"/>
          <a:stretch>
            <a:fillRect/>
          </a:stretch>
        </p:blipFill>
        <p:spPr bwMode="auto">
          <a:xfrm>
            <a:off x="11125200" y="3276600"/>
            <a:ext cx="5410200" cy="31242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19050000" y="533400"/>
            <a:ext cx="77724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Foundation Columns</a:t>
            </a:r>
            <a:r>
              <a:rPr lang="en-US" sz="3200" dirty="0" smtClean="0">
                <a:solidFill>
                  <a:srgbClr val="293315"/>
                </a:solidFill>
                <a:latin typeface="Adobe Garamond Pro" pitchFamily="18" charset="0"/>
              </a:rPr>
              <a:t/>
            </a:r>
            <a:br>
              <a:rPr lang="en-US" sz="3200" dirty="0" smtClean="0">
                <a:solidFill>
                  <a:srgbClr val="293315"/>
                </a:solidFill>
                <a:latin typeface="Adobe Garamond Pro" pitchFamily="18" charset="0"/>
              </a:rPr>
            </a:b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Locations for Bearing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	</a:t>
            </a:r>
          </a:p>
        </p:txBody>
      </p:sp>
      <p:pic>
        <p:nvPicPr>
          <p:cNvPr id="33" name="Picture 32" descr="foundation plan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583400" y="1981200"/>
            <a:ext cx="67818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Rectangle 34"/>
          <p:cNvSpPr/>
          <p:nvPr/>
        </p:nvSpPr>
        <p:spPr>
          <a:xfrm>
            <a:off x="19888200" y="3124200"/>
            <a:ext cx="6324600" cy="14478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 rot="5400000">
            <a:off x="6629400" y="3429001"/>
            <a:ext cx="6858002" cy="1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6477000" y="3429000"/>
            <a:ext cx="6858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6553200" y="3429000"/>
            <a:ext cx="6858003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Chord 46"/>
          <p:cNvSpPr/>
          <p:nvPr/>
        </p:nvSpPr>
        <p:spPr>
          <a:xfrm rot="14556204">
            <a:off x="8698310" y="-1426982"/>
            <a:ext cx="2872582" cy="3046564"/>
          </a:xfrm>
          <a:prstGeom prst="chord">
            <a:avLst>
              <a:gd name="adj1" fmla="val 20760969"/>
              <a:gd name="adj2" fmla="val 1484121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990600"/>
            <a:ext cx="9144000" cy="9525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9144000" cy="47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</a:t>
            </a: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Overview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372600" y="142875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US" sz="5400" i="1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Design   </a:t>
            </a:r>
            <a:r>
              <a:rPr lang="en-US" sz="5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Considerations</a:t>
            </a:r>
            <a:endParaRPr lang="en-US" sz="4000" dirty="0"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5638800" y="274320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685800" y="1600200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pic>
        <p:nvPicPr>
          <p:cNvPr id="25" name="Picture 24" descr="DSCF6115.JPG"/>
          <p:cNvPicPr/>
          <p:nvPr/>
        </p:nvPicPr>
        <p:blipFill>
          <a:blip r:embed="rId3" cstate="print"/>
          <a:srcRect l="8425" r="16855"/>
          <a:stretch>
            <a:fillRect/>
          </a:stretch>
        </p:blipFill>
        <p:spPr>
          <a:xfrm rot="5400000">
            <a:off x="22745700" y="1562100"/>
            <a:ext cx="42672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Content Placeholder 2"/>
          <p:cNvSpPr txBox="1">
            <a:spLocks/>
          </p:cNvSpPr>
          <p:nvPr/>
        </p:nvSpPr>
        <p:spPr>
          <a:xfrm>
            <a:off x="18973800" y="1524000"/>
            <a:ext cx="40386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293315"/>
                </a:solidFill>
                <a:latin typeface="Adobe Garamond Pro" pitchFamily="18" charset="0"/>
              </a:rPr>
              <a:t>Window Obstructions</a:t>
            </a:r>
            <a:endParaRPr lang="en-US" sz="3200" noProof="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800100" lvl="1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Interference w/ Façade Aesthetic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endParaRPr lang="en-US" sz="19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400" noProof="0" dirty="0" smtClean="0">
                <a:solidFill>
                  <a:srgbClr val="293315"/>
                </a:solidFill>
                <a:latin typeface="Adobe Garamond Pro" pitchFamily="18" charset="0"/>
              </a:rPr>
              <a:t>Note: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Tw Cen MT Condensed" pitchFamily="34" charset="0"/>
              <a:buChar char="ˉ"/>
              <a:defRPr/>
            </a:pPr>
            <a:r>
              <a:rPr lang="en-US" sz="1900" noProof="0" dirty="0" smtClean="0">
                <a:solidFill>
                  <a:srgbClr val="293315"/>
                </a:solidFill>
                <a:latin typeface="Adobe Garamond Pro" pitchFamily="18" charset="0"/>
              </a:rPr>
              <a:t>Only Changing Framing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Tw Cen MT Condensed" pitchFamily="34" charset="0"/>
              <a:buChar char="ˉ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Maintaining HCP Floor System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noProof="0" dirty="0" smtClean="0">
              <a:solidFill>
                <a:srgbClr val="293315"/>
              </a:solidFill>
              <a:latin typeface="Adobe Garamond Pro" pitchFamily="18" charset="0"/>
            </a:endParaRPr>
          </a:p>
        </p:txBody>
      </p:sp>
      <p:pic>
        <p:nvPicPr>
          <p:cNvPr id="36" name="Picture 35"/>
          <p:cNvPicPr/>
          <p:nvPr/>
        </p:nvPicPr>
        <p:blipFill>
          <a:blip r:embed="rId4" cstate="print"/>
          <a:srcRect l="5428" t="28028" r="1405" b="15744"/>
          <a:stretch>
            <a:fillRect/>
          </a:stretch>
        </p:blipFill>
        <p:spPr bwMode="auto">
          <a:xfrm>
            <a:off x="10439400" y="3352800"/>
            <a:ext cx="67818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10287000" y="1524000"/>
            <a:ext cx="76200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noProof="0" dirty="0" smtClean="0">
                <a:solidFill>
                  <a:srgbClr val="293315"/>
                </a:solidFill>
                <a:latin typeface="Adobe Garamond Pro" pitchFamily="18" charset="0"/>
              </a:rPr>
              <a:t>Gridlines</a:t>
            </a:r>
          </a:p>
          <a:p>
            <a:pPr marL="800100" lvl="1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Façade Placement on East/West Face</a:t>
            </a:r>
          </a:p>
          <a:p>
            <a:pPr marL="800100" lvl="1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Interior Wall Locations</a:t>
            </a:r>
            <a:endParaRPr lang="en-US" sz="1900" noProof="0" dirty="0" smtClean="0">
              <a:solidFill>
                <a:srgbClr val="293315"/>
              </a:solidFill>
              <a:latin typeface="Adobe Garamond Pr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Overview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48" name="Oval 47"/>
          <p:cNvSpPr/>
          <p:nvPr/>
        </p:nvSpPr>
        <p:spPr>
          <a:xfrm>
            <a:off x="5638800" y="274320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685800" y="1600200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9067800" y="152400"/>
            <a:ext cx="9220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Proposed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Gravity System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9753600" y="4419600"/>
            <a:ext cx="79248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9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Typical Residential Floor</a:t>
            </a:r>
            <a:r>
              <a:rPr kumimoji="0" lang="en-US" sz="1900" b="0" i="1" u="none" strike="noStrike" kern="1200" cap="none" spc="0" normalizeH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 Plan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(4) Rows of Columns – W10x33 thru W10x68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Maintained 23’ – 8” Spacing due to Apartment Units </a:t>
            </a:r>
            <a:endParaRPr lang="en-US" sz="1900" baseline="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900" baseline="0" dirty="0" smtClean="0">
                <a:solidFill>
                  <a:srgbClr val="293315"/>
                </a:solidFill>
                <a:latin typeface="Adobe Garamond Pro" pitchFamily="18" charset="0"/>
              </a:rPr>
              <a:t>Beams</a:t>
            </a: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 – W8x10 thru W24x55 </a:t>
            </a:r>
            <a:b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</a:br>
            <a:r>
              <a:rPr lang="en-US" sz="1900" baseline="0" dirty="0" smtClean="0">
                <a:solidFill>
                  <a:srgbClr val="293315"/>
                </a:solidFill>
                <a:latin typeface="Adobe Garamond Pro" pitchFamily="18" charset="0"/>
              </a:rPr>
              <a:t>Deflections: l/360</a:t>
            </a: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 </a:t>
            </a: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  <a:sym typeface="Symbol"/>
              </a:rPr>
              <a:t> 1.0”</a:t>
            </a: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</p:txBody>
      </p:sp>
      <p:pic>
        <p:nvPicPr>
          <p:cNvPr id="26" name="Picture 25"/>
          <p:cNvPicPr/>
          <p:nvPr/>
        </p:nvPicPr>
        <p:blipFill>
          <a:blip r:embed="rId3" cstate="print"/>
          <a:srcRect l="9035" t="40684" r="3521" b="10769"/>
          <a:stretch>
            <a:fillRect/>
          </a:stretch>
        </p:blipFill>
        <p:spPr bwMode="auto">
          <a:xfrm>
            <a:off x="9296400" y="1524000"/>
            <a:ext cx="8686800" cy="2667000"/>
          </a:xfrm>
          <a:prstGeom prst="rect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/>
          <p:nvPr/>
        </p:nvPicPr>
        <p:blipFill>
          <a:blip r:embed="rId4" cstate="print"/>
          <a:srcRect l="17897" t="10648" r="18587" b="2469"/>
          <a:stretch>
            <a:fillRect/>
          </a:stretch>
        </p:blipFill>
        <p:spPr bwMode="auto">
          <a:xfrm flipH="1">
            <a:off x="20954999" y="1295400"/>
            <a:ext cx="4082339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0" y="9906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Overview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48" name="Oval 47"/>
          <p:cNvSpPr/>
          <p:nvPr/>
        </p:nvSpPr>
        <p:spPr>
          <a:xfrm>
            <a:off x="5638800" y="274320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685800" y="1600200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9067800" y="152400"/>
            <a:ext cx="9220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Proposed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Lateral System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pic>
        <p:nvPicPr>
          <p:cNvPr id="31" name="Picture 30"/>
          <p:cNvPicPr/>
          <p:nvPr/>
        </p:nvPicPr>
        <p:blipFill>
          <a:blip r:embed="rId3" cstate="print"/>
          <a:srcRect l="50284" t="10900" r="38892" b="3015"/>
          <a:stretch>
            <a:fillRect/>
          </a:stretch>
        </p:blipFill>
        <p:spPr bwMode="auto">
          <a:xfrm>
            <a:off x="18897600" y="685800"/>
            <a:ext cx="2362200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/>
          <p:nvPr/>
        </p:nvPicPr>
        <p:blipFill>
          <a:blip r:embed="rId4" cstate="print"/>
          <a:srcRect l="50462" t="11111" r="10512" b="2396"/>
          <a:stretch>
            <a:fillRect/>
          </a:stretch>
        </p:blipFill>
        <p:spPr bwMode="auto">
          <a:xfrm>
            <a:off x="21488400" y="685800"/>
            <a:ext cx="5257800" cy="5395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/>
          <p:nvPr/>
        </p:nvPicPr>
        <p:blipFill>
          <a:blip r:embed="rId5" cstate="print"/>
          <a:srcRect l="9035" t="40684" r="3521" b="10769"/>
          <a:stretch>
            <a:fillRect/>
          </a:stretch>
        </p:blipFill>
        <p:spPr bwMode="auto">
          <a:xfrm>
            <a:off x="9372600" y="1447800"/>
            <a:ext cx="8686800" cy="2667000"/>
          </a:xfrm>
          <a:prstGeom prst="rect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9753600" y="4419600"/>
            <a:ext cx="79248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9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Typical Residential Floor</a:t>
            </a:r>
            <a:r>
              <a:rPr kumimoji="0" lang="en-US" sz="1900" b="0" i="1" u="none" strike="noStrike" kern="1200" cap="none" spc="0" normalizeH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 Plan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Critical Column – W14x43 thru W14x176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(3) Frames w/ Diagonal Braces – HSS10x10 &amp; HSS8x8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arenBoth"/>
              <a:tabLst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Moment Frame – W16x31 Beams, 192 Connections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(1) X – Brace Frame – HSS14x14 &amp; HSS10x10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039600" y="1905000"/>
            <a:ext cx="228600" cy="182880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3487400" y="1905000"/>
            <a:ext cx="228600" cy="182880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4935200" y="1905000"/>
            <a:ext cx="228600" cy="182880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13525500" y="876300"/>
            <a:ext cx="228600" cy="3048000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16200000">
            <a:off x="13525500" y="1333500"/>
            <a:ext cx="228600" cy="30480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1963400" y="2743200"/>
            <a:ext cx="304800" cy="304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Or 39"/>
          <p:cNvSpPr/>
          <p:nvPr/>
        </p:nvSpPr>
        <p:spPr>
          <a:xfrm>
            <a:off x="14173200" y="2438400"/>
            <a:ext cx="304800" cy="304800"/>
          </a:xfrm>
          <a:prstGeom prst="flowChartOr">
            <a:avLst/>
          </a:prstGeom>
          <a:noFill/>
          <a:ln>
            <a:solidFill>
              <a:srgbClr val="293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Or 40"/>
          <p:cNvSpPr/>
          <p:nvPr/>
        </p:nvSpPr>
        <p:spPr>
          <a:xfrm>
            <a:off x="14173200" y="2743200"/>
            <a:ext cx="228600" cy="228600"/>
          </a:xfrm>
          <a:prstGeom prst="flowChartOr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0" y="9906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Overview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48" name="Oval 47"/>
          <p:cNvSpPr/>
          <p:nvPr/>
        </p:nvSpPr>
        <p:spPr>
          <a:xfrm>
            <a:off x="5638800" y="274320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685800" y="1600200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9067800" y="152400"/>
            <a:ext cx="9220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Proposed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Lateral System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pic>
        <p:nvPicPr>
          <p:cNvPr id="30" name="Picture 29"/>
          <p:cNvPicPr/>
          <p:nvPr/>
        </p:nvPicPr>
        <p:blipFill>
          <a:blip r:embed="rId3" cstate="print"/>
          <a:srcRect l="50462" t="11562" r="13739" b="2839"/>
          <a:stretch>
            <a:fillRect/>
          </a:stretch>
        </p:blipFill>
        <p:spPr bwMode="auto">
          <a:xfrm>
            <a:off x="20040600" y="685800"/>
            <a:ext cx="55626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/>
          <p:nvPr/>
        </p:nvPicPr>
        <p:blipFill>
          <a:blip r:embed="rId4" cstate="print"/>
          <a:srcRect l="9035" t="40684" r="3521" b="10769"/>
          <a:stretch>
            <a:fillRect/>
          </a:stretch>
        </p:blipFill>
        <p:spPr bwMode="auto">
          <a:xfrm>
            <a:off x="9372600" y="1447800"/>
            <a:ext cx="8686800" cy="2667000"/>
          </a:xfrm>
          <a:prstGeom prst="rect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9753600" y="4419600"/>
            <a:ext cx="79248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9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Typical Residential Floor</a:t>
            </a:r>
            <a:r>
              <a:rPr kumimoji="0" lang="en-US" sz="1900" b="0" i="1" u="none" strike="noStrike" kern="1200" cap="none" spc="0" normalizeH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 Plan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Critical Column – W14x43 thru W14x176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(3) Frames w/ Diagonal Braces – HSS10x10 &amp; HSS8x8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arenBoth"/>
              <a:tabLst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Moment Frame – W16x31 Beams, 192 Connections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(1) X – Brace Frame – HSS14x14 &amp; HSS10x10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039600" y="1905000"/>
            <a:ext cx="228600" cy="1828800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3487400" y="1905000"/>
            <a:ext cx="228600" cy="1828800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4935200" y="1905000"/>
            <a:ext cx="228600" cy="1828800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13525500" y="876300"/>
            <a:ext cx="228600" cy="3048000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16200000">
            <a:off x="13525500" y="1333500"/>
            <a:ext cx="228600" cy="30480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1963400" y="2743200"/>
            <a:ext cx="304800" cy="304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Or 35"/>
          <p:cNvSpPr/>
          <p:nvPr/>
        </p:nvSpPr>
        <p:spPr>
          <a:xfrm>
            <a:off x="14173200" y="2438400"/>
            <a:ext cx="304800" cy="304800"/>
          </a:xfrm>
          <a:prstGeom prst="flowChartOr">
            <a:avLst/>
          </a:prstGeom>
          <a:noFill/>
          <a:ln>
            <a:solidFill>
              <a:srgbClr val="293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Or 36"/>
          <p:cNvSpPr/>
          <p:nvPr/>
        </p:nvSpPr>
        <p:spPr>
          <a:xfrm>
            <a:off x="14173200" y="2743200"/>
            <a:ext cx="228600" cy="228600"/>
          </a:xfrm>
          <a:prstGeom prst="flowChartOr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Overview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48" name="Oval 47"/>
          <p:cNvSpPr/>
          <p:nvPr/>
        </p:nvSpPr>
        <p:spPr>
          <a:xfrm>
            <a:off x="5638800" y="274320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685800" y="1600200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9067800" y="152400"/>
            <a:ext cx="9220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Proposed</a:t>
            </a:r>
            <a:r>
              <a:rPr kumimoji="0" lang="en-US" sz="5400" b="0" i="1" u="none" strike="noStrike" kern="1200" cap="none" spc="0" normalizeH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Framing Systems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pic>
        <p:nvPicPr>
          <p:cNvPr id="15" name="Picture 14" descr="foundation plan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29800" y="1524000"/>
            <a:ext cx="777240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10287000" y="4114800"/>
            <a:ext cx="7086600" cy="2286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8516600" y="2209800"/>
            <a:ext cx="4114800" cy="335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36” to 68” Mat Slab Foundation w/ 8,000 psi Concrete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4.5 TSF Bearing Capacity 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Bear onto Concrete Columns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Gravity Loads 2.80 TSF Bearing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Overall Building Weight: 90, 288 kips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3787Structural Members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287000" y="3733800"/>
            <a:ext cx="7086600" cy="2286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134600" y="3124200"/>
            <a:ext cx="7239000" cy="2286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134600" y="2743200"/>
            <a:ext cx="7239000" cy="2286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9" name="Picture 28"/>
          <p:cNvPicPr/>
          <p:nvPr/>
        </p:nvPicPr>
        <p:blipFill>
          <a:blip r:embed="rId4" cstate="print"/>
          <a:srcRect l="17897" t="10648" r="18587" b="2469"/>
          <a:stretch>
            <a:fillRect/>
          </a:stretch>
        </p:blipFill>
        <p:spPr bwMode="auto">
          <a:xfrm flipH="1">
            <a:off x="23393400" y="1524000"/>
            <a:ext cx="3091739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hord 46"/>
          <p:cNvSpPr/>
          <p:nvPr/>
        </p:nvSpPr>
        <p:spPr>
          <a:xfrm rot="14556204">
            <a:off x="8802369" y="-1585109"/>
            <a:ext cx="3102684" cy="3520140"/>
          </a:xfrm>
          <a:prstGeom prst="chord">
            <a:avLst>
              <a:gd name="adj1" fmla="val 20392943"/>
              <a:gd name="adj2" fmla="val 15183386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990600"/>
            <a:ext cx="9144000" cy="9525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9144000" cy="47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Overview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25000" y="214313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US" sz="5400" i="1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Breadth   </a:t>
            </a:r>
            <a:r>
              <a:rPr lang="en-US" sz="5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Study</a:t>
            </a:r>
            <a:endParaRPr lang="en-US" sz="4000" dirty="0"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934200" y="373380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685800" y="1600200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10134600" y="1219200"/>
            <a:ext cx="76200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600" noProof="0" dirty="0" smtClean="0">
                <a:solidFill>
                  <a:srgbClr val="293315"/>
                </a:solidFill>
                <a:latin typeface="Adobe Garamond Pro" pitchFamily="18" charset="0"/>
              </a:rPr>
              <a:t>Building Envelop Design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Provide Alternative Façade to Typical Glass &amp; Masonry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Increase Efficient Thermal Performance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 smtClean="0">
                <a:solidFill>
                  <a:srgbClr val="293315"/>
                </a:solidFill>
                <a:latin typeface="Adobe Garamond Pro" pitchFamily="18" charset="0"/>
              </a:rPr>
              <a:t>Existing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Precast Architectural Panels &amp; Aluminum</a:t>
            </a: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/>
            </a:r>
            <a:b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</a:br>
            <a:r>
              <a:rPr kumimoji="0" lang="en-US" sz="1900" b="0" i="0" u="none" strike="noStrike" kern="1200" cap="none" spc="0" normalizeH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Panels + Chicago Style Windows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	1” Tempered Glass, </a:t>
            </a:r>
            <a:r>
              <a:rPr kumimoji="0" lang="en-US" sz="1900" b="0" i="0" u="none" strike="noStrike" kern="1200" cap="none" spc="0" normalizeH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Low </a:t>
            </a:r>
            <a:r>
              <a:rPr kumimoji="0" lang="en-US" sz="1900" b="0" i="0" u="none" strike="noStrike" kern="1200" cap="none" spc="0" normalizeH="0" noProof="0" dirty="0" err="1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Emittance</a:t>
            </a:r>
            <a:r>
              <a:rPr kumimoji="0" lang="en-US" sz="1900" b="0" i="0" u="none" strike="noStrike" kern="1200" cap="none" spc="0" normalizeH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</p:txBody>
      </p:sp>
      <p:pic>
        <p:nvPicPr>
          <p:cNvPr id="26" name="Picture 25" descr="DSCF611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30400" y="2667000"/>
            <a:ext cx="2827605" cy="3810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19202401" y="4191000"/>
          <a:ext cx="7315199" cy="204079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96291"/>
                <a:gridCol w="1330036"/>
                <a:gridCol w="1330036"/>
                <a:gridCol w="1433553"/>
                <a:gridCol w="1725283"/>
              </a:tblGrid>
              <a:tr h="676242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4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Description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Overall</a:t>
                      </a:r>
                      <a:r>
                        <a:rPr lang="en-US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br>
                        <a:rPr lang="en-US" b="0" baseline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b="0" baseline="0" dirty="0" smtClean="0">
                          <a:solidFill>
                            <a:schemeClr val="bg1"/>
                          </a:solidFill>
                        </a:rPr>
                        <a:t>U - Value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Heat Loss (BTU/hr)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Heat</a:t>
                      </a:r>
                      <a:r>
                        <a:rPr lang="en-US" b="0" baseline="0" dirty="0" smtClean="0">
                          <a:solidFill>
                            <a:schemeClr val="bg1"/>
                          </a:solidFill>
                        </a:rPr>
                        <a:t> Loss (Watt/hr)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Cost per year for one typical</a:t>
                      </a:r>
                      <a:r>
                        <a:rPr lang="en-US" b="0" baseline="0" dirty="0" smtClean="0">
                          <a:solidFill>
                            <a:schemeClr val="bg1"/>
                          </a:solidFill>
                        </a:rPr>
                        <a:t> apartment unit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05317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Existing</a:t>
                      </a:r>
                      <a:endParaRPr lang="en-US" sz="1900" b="0" kern="1400" dirty="0">
                        <a:solidFill>
                          <a:srgbClr val="293315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0.12</a:t>
                      </a:r>
                      <a:endParaRPr lang="en-US" sz="1900" b="0" kern="1400" dirty="0">
                        <a:solidFill>
                          <a:srgbClr val="293315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93315"/>
                          </a:solidFill>
                        </a:rPr>
                        <a:t>1350</a:t>
                      </a:r>
                      <a:endParaRPr lang="en-US" dirty="0">
                        <a:solidFill>
                          <a:srgbClr val="293315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93315"/>
                          </a:solidFill>
                        </a:rPr>
                        <a:t>396</a:t>
                      </a:r>
                      <a:endParaRPr lang="en-US" dirty="0">
                        <a:solidFill>
                          <a:srgbClr val="293315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93315"/>
                          </a:solidFill>
                        </a:rPr>
                        <a:t>$611.92</a:t>
                      </a:r>
                      <a:endParaRPr lang="en-US" dirty="0">
                        <a:solidFill>
                          <a:srgbClr val="293315"/>
                        </a:solidFill>
                      </a:endParaRPr>
                    </a:p>
                  </a:txBody>
                  <a:tcPr marL="68580" marR="68580" marT="0" marB="0" anchor="ctr"/>
                </a:tc>
              </a:tr>
              <a:tr h="52108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Proposed</a:t>
                      </a:r>
                      <a:endParaRPr lang="en-US" sz="1900" b="0" kern="1400" dirty="0">
                        <a:solidFill>
                          <a:srgbClr val="293315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0.07</a:t>
                      </a:r>
                      <a:endParaRPr lang="en-US" sz="1900" b="0" kern="1400" dirty="0">
                        <a:solidFill>
                          <a:srgbClr val="293315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93315"/>
                          </a:solidFill>
                        </a:rPr>
                        <a:t>811</a:t>
                      </a:r>
                      <a:endParaRPr lang="en-US" dirty="0">
                        <a:solidFill>
                          <a:srgbClr val="293315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93315"/>
                          </a:solidFill>
                        </a:rPr>
                        <a:t>238</a:t>
                      </a:r>
                      <a:endParaRPr lang="en-US" dirty="0">
                        <a:solidFill>
                          <a:srgbClr val="293315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93315"/>
                          </a:solidFill>
                        </a:rPr>
                        <a:t>$367.77</a:t>
                      </a:r>
                      <a:endParaRPr lang="en-US" dirty="0">
                        <a:solidFill>
                          <a:srgbClr val="293315"/>
                        </a:solidFill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0" name="Content Placeholder 2"/>
          <p:cNvSpPr txBox="1">
            <a:spLocks/>
          </p:cNvSpPr>
          <p:nvPr/>
        </p:nvSpPr>
        <p:spPr>
          <a:xfrm>
            <a:off x="18897600" y="685800"/>
            <a:ext cx="76200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 smtClean="0">
                <a:solidFill>
                  <a:srgbClr val="293315"/>
                </a:solidFill>
                <a:latin typeface="Adobe Garamond Pro" pitchFamily="18" charset="0"/>
              </a:rPr>
              <a:t>Proposed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9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1600 Wall</a:t>
            </a:r>
            <a:r>
              <a:rPr kumimoji="0" lang="en-US" sz="1900" b="0" i="1" u="none" strike="noStrike" kern="1200" cap="none" spc="0" normalizeH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 System 3 </a:t>
            </a:r>
            <a:r>
              <a:rPr kumimoji="0" lang="en-US" sz="1900" b="0" i="0" u="none" strike="noStrike" kern="1200" cap="none" spc="0" normalizeH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from </a:t>
            </a:r>
            <a:r>
              <a:rPr kumimoji="0" lang="en-US" sz="1900" b="0" i="0" u="none" strike="noStrike" kern="1200" cap="none" spc="0" normalizeH="0" noProof="0" dirty="0" err="1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Kawneer</a:t>
            </a:r>
            <a:endParaRPr lang="en-US" sz="19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900" b="0" i="0" u="none" strike="noStrike" kern="1200" cap="none" spc="0" normalizeH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	Prefabricated Curtain Wall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	6” deep Aluminum Mullions w/ 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	</a:t>
            </a:r>
            <a:r>
              <a:rPr lang="en-US" sz="1900" dirty="0" err="1" smtClean="0">
                <a:solidFill>
                  <a:srgbClr val="293315"/>
                </a:solidFill>
                <a:latin typeface="Adobe Garamond Pro" pitchFamily="18" charset="0"/>
              </a:rPr>
              <a:t>IsoStrut</a:t>
            </a: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 Thermal Break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900" b="0" i="0" u="none" strike="noStrike" kern="1200" cap="none" spc="0" normalizeH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	1” Glass – Tempered  &amp; Spandrel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9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hangingPunct="0"/>
            <a:endParaRPr lang="en-US" sz="2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</p:txBody>
      </p:sp>
      <p:pic>
        <p:nvPicPr>
          <p:cNvPr id="31" name="Picture 30"/>
          <p:cNvPicPr/>
          <p:nvPr/>
        </p:nvPicPr>
        <p:blipFill>
          <a:blip r:embed="rId3" cstate="print"/>
          <a:srcRect l="24024" t="19204" r="48397" b="13149"/>
          <a:stretch>
            <a:fillRect/>
          </a:stretch>
        </p:blipFill>
        <p:spPr bwMode="auto">
          <a:xfrm>
            <a:off x="23469600" y="457200"/>
            <a:ext cx="2438400" cy="33528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Rectangle 34"/>
          <p:cNvSpPr/>
          <p:nvPr/>
        </p:nvSpPr>
        <p:spPr>
          <a:xfrm>
            <a:off x="24307800" y="914400"/>
            <a:ext cx="762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hord 46"/>
          <p:cNvSpPr/>
          <p:nvPr/>
        </p:nvSpPr>
        <p:spPr>
          <a:xfrm rot="14556204">
            <a:off x="8802369" y="-1585109"/>
            <a:ext cx="3102684" cy="3520140"/>
          </a:xfrm>
          <a:prstGeom prst="chord">
            <a:avLst>
              <a:gd name="adj1" fmla="val 20392943"/>
              <a:gd name="adj2" fmla="val 15183386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990600"/>
            <a:ext cx="9144000" cy="9525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9144000" cy="47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Overview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25000" y="214313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US" sz="5400" i="1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Breadth   </a:t>
            </a:r>
            <a:r>
              <a:rPr lang="en-US" sz="5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Study</a:t>
            </a:r>
            <a:endParaRPr lang="en-US" sz="4000" dirty="0"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934200" y="373380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685800" y="1600200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10134600" y="1219200"/>
            <a:ext cx="76200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600" noProof="0" dirty="0" smtClean="0">
                <a:solidFill>
                  <a:srgbClr val="293315"/>
                </a:solidFill>
                <a:latin typeface="Adobe Garamond Pro" pitchFamily="18" charset="0"/>
              </a:rPr>
              <a:t>Building Envelop Design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Provide Alternative Façade to Typical Glass &amp; Masonry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Increase Efficient Thermal Performance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4022" t="24435" r="54022" b="30522"/>
          <a:stretch>
            <a:fillRect/>
          </a:stretch>
        </p:blipFill>
        <p:spPr bwMode="auto">
          <a:xfrm>
            <a:off x="14249399" y="3124200"/>
            <a:ext cx="3286897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/>
          <p:cNvPicPr/>
          <p:nvPr/>
        </p:nvPicPr>
        <p:blipFill>
          <a:blip r:embed="rId3" cstate="print"/>
          <a:srcRect l="16179" t="16932" r="24733" b="21443"/>
          <a:stretch>
            <a:fillRect/>
          </a:stretch>
        </p:blipFill>
        <p:spPr bwMode="auto">
          <a:xfrm>
            <a:off x="9677400" y="3124200"/>
            <a:ext cx="42672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11125200" y="6096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latin typeface="Adobe Garamond Pro" pitchFamily="18" charset="0"/>
              </a:rPr>
              <a:t>Existing</a:t>
            </a:r>
            <a:endParaRPr lang="en-US" dirty="0">
              <a:solidFill>
                <a:srgbClr val="293315"/>
              </a:solidFill>
              <a:latin typeface="Adobe Garamond Pro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011400" y="6096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latin typeface="Adobe Garamond Pro" pitchFamily="18" charset="0"/>
              </a:rPr>
              <a:t>Proposed</a:t>
            </a:r>
            <a:endParaRPr lang="en-US" dirty="0">
              <a:solidFill>
                <a:srgbClr val="293315"/>
              </a:solidFill>
              <a:latin typeface="Adobe Garamond Pro" pitchFamily="18" charset="0"/>
            </a:endParaRPr>
          </a:p>
        </p:txBody>
      </p:sp>
      <p:pic>
        <p:nvPicPr>
          <p:cNvPr id="33" name="Picture 32" descr="360 State Street - Over all Vi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21400" y="685800"/>
            <a:ext cx="373446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TextBox 33"/>
          <p:cNvSpPr txBox="1"/>
          <p:nvPr/>
        </p:nvSpPr>
        <p:spPr>
          <a:xfrm>
            <a:off x="19964400" y="5638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latin typeface="Adobe Garamond Pro" pitchFamily="18" charset="0"/>
              </a:rPr>
              <a:t>Existing</a:t>
            </a:r>
            <a:endParaRPr lang="en-US" dirty="0">
              <a:solidFill>
                <a:srgbClr val="293315"/>
              </a:solidFill>
              <a:latin typeface="Adobe Garamond Pro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850600" y="5638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latin typeface="Adobe Garamond Pro" pitchFamily="18" charset="0"/>
              </a:rPr>
              <a:t>Proposed</a:t>
            </a:r>
            <a:endParaRPr lang="en-US" dirty="0">
              <a:solidFill>
                <a:srgbClr val="293315"/>
              </a:solidFill>
              <a:latin typeface="Adobe Garamond Pro" pitchFamily="18" charset="0"/>
            </a:endParaRPr>
          </a:p>
        </p:txBody>
      </p:sp>
      <p:pic>
        <p:nvPicPr>
          <p:cNvPr id="26" name="Picture 25" descr="360 State Street - Over all Vie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088601" y="685800"/>
            <a:ext cx="3581400" cy="4726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>
            <a:off x="9144000" y="1143000"/>
            <a:ext cx="90678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144000" y="1000125"/>
            <a:ext cx="90678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144000" y="1071563"/>
            <a:ext cx="90678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hord 11"/>
          <p:cNvSpPr/>
          <p:nvPr/>
        </p:nvSpPr>
        <p:spPr>
          <a:xfrm rot="17570302">
            <a:off x="13975844" y="-1343513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52400"/>
            <a:ext cx="90678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Presentation </a:t>
            </a:r>
            <a:r>
              <a:rPr lang="en-US" sz="5400" i="1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Overview</a:t>
            </a:r>
            <a:endParaRPr lang="en-US" sz="5400" i="1" dirty="0"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9800" y="1371600"/>
            <a:ext cx="7620000" cy="4830765"/>
          </a:xfrm>
        </p:spPr>
        <p:txBody>
          <a:bodyPr>
            <a:normAutofit/>
          </a:bodyPr>
          <a:lstStyle/>
          <a:p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About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360 State Street</a:t>
            </a:r>
          </a:p>
          <a:p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Thesis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Objectives</a:t>
            </a:r>
          </a:p>
          <a:p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lvl="2"/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</a:p>
          <a:p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/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Cost &amp; Schedule Comparison</a:t>
            </a:r>
          </a:p>
          <a:p>
            <a:pPr lvl="2"/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Viability of Proposed Framing Systems &amp; Alternative Façade </a:t>
            </a:r>
          </a:p>
          <a:p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</a:p>
          <a:p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endParaRPr lang="en-US" sz="3000" dirty="0">
              <a:solidFill>
                <a:srgbClr val="293315"/>
              </a:solidFill>
              <a:latin typeface="Adobe Garamond Pr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67800" y="6243935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13" name="Oval 12"/>
          <p:cNvSpPr/>
          <p:nvPr/>
        </p:nvSpPr>
        <p:spPr>
          <a:xfrm>
            <a:off x="2590800" y="142875"/>
            <a:ext cx="3962400" cy="3733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42875"/>
            <a:ext cx="9220200" cy="381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360</a:t>
            </a:r>
            <a:r>
              <a:rPr kumimoji="0" lang="en-US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j-ea"/>
                <a:cs typeface="+mj-cs"/>
              </a:rPr>
              <a:t> </a:t>
            </a:r>
            <a:endParaRPr kumimoji="0" lang="en-US" sz="49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-76200" y="4000500"/>
            <a:ext cx="8991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n-ea"/>
                <a:cs typeface="+mn-cs"/>
              </a:rPr>
              <a:t>State Street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n-ea"/>
                <a:cs typeface="+mn-cs"/>
              </a:rPr>
              <a:t>New Haven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n-ea"/>
                <a:cs typeface="+mn-cs"/>
                <a:sym typeface="Wingdings"/>
              </a:rPr>
              <a:t>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n-ea"/>
                <a:cs typeface="+mn-cs"/>
              </a:rPr>
              <a:t>CT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n-ea"/>
                <a:cs typeface="+mn-cs"/>
                <a:sym typeface="Wingdings"/>
              </a:rPr>
              <a:t>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n-ea"/>
                <a:cs typeface="+mn-cs"/>
              </a:rPr>
              <a:t> 06510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</a:b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n-ea"/>
                <a:cs typeface="+mn-cs"/>
              </a:rPr>
              <a:t>Structural |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n-ea"/>
                <a:cs typeface="+mn-cs"/>
              </a:rPr>
              <a:t> Sabrina Duk 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n-ea"/>
                <a:cs typeface="+mn-cs"/>
              </a:rPr>
              <a:t>|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n-ea"/>
                <a:cs typeface="+mn-cs"/>
              </a:rPr>
              <a:t>T. Boothby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564356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5500688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5572125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11800" y="5643563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211800" y="5500688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8211800" y="5572125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hord 46"/>
          <p:cNvSpPr/>
          <p:nvPr/>
        </p:nvSpPr>
        <p:spPr>
          <a:xfrm rot="14556204">
            <a:off x="8802369" y="-1585109"/>
            <a:ext cx="3102684" cy="3520140"/>
          </a:xfrm>
          <a:prstGeom prst="chord">
            <a:avLst>
              <a:gd name="adj1" fmla="val 20392943"/>
              <a:gd name="adj2" fmla="val 15183386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990600"/>
            <a:ext cx="9144000" cy="9525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9144000" cy="47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Overview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25000" y="214313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US" sz="5400" i="1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Breadth   </a:t>
            </a:r>
            <a:r>
              <a:rPr lang="en-US" sz="5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Study</a:t>
            </a:r>
            <a:endParaRPr lang="en-US" sz="4000" dirty="0"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620000" y="449580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685800" y="1600200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10134600" y="1219200"/>
            <a:ext cx="76200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600" dirty="0" smtClean="0">
                <a:solidFill>
                  <a:srgbClr val="293315"/>
                </a:solidFill>
                <a:latin typeface="Adobe Garamond Pro" pitchFamily="18" charset="0"/>
              </a:rPr>
              <a:t>Cost &amp; Schedule Comparison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Compare Existing &amp; Proposed Systems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Determine Viability of Structural Design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</p:txBody>
      </p: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18669000" y="838200"/>
          <a:ext cx="8458200" cy="49558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09700"/>
                <a:gridCol w="996512"/>
                <a:gridCol w="1020817"/>
                <a:gridCol w="1239564"/>
                <a:gridCol w="1166648"/>
                <a:gridCol w="2624959"/>
              </a:tblGrid>
              <a:tr h="761999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4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Description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Material</a:t>
                      </a:r>
                      <a:r>
                        <a:rPr lang="en-US" b="0" baseline="0" dirty="0" smtClean="0">
                          <a:solidFill>
                            <a:schemeClr val="bg1"/>
                          </a:solidFill>
                        </a:rPr>
                        <a:t> O &amp;P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Labor </a:t>
                      </a:r>
                      <a:br>
                        <a:rPr lang="en-US" b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O &amp; P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Equipment</a:t>
                      </a:r>
                      <a:r>
                        <a:rPr lang="en-US" b="0" baseline="0" dirty="0" smtClean="0">
                          <a:solidFill>
                            <a:schemeClr val="bg1"/>
                          </a:solidFill>
                        </a:rPr>
                        <a:t> O &amp;P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Total O &amp;P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Overall Total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8208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Staggered </a:t>
                      </a:r>
                      <a:r>
                        <a:rPr lang="en-US" sz="1900" b="0" kern="1400" dirty="0" smtClean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Trusses</a:t>
                      </a:r>
                      <a:endParaRPr lang="en-US" sz="1900" b="0" kern="1400" dirty="0">
                        <a:solidFill>
                          <a:srgbClr val="293315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$35.39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$ 6.24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$3.21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$ 44.84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$2,285,091.24</a:t>
                      </a:r>
                    </a:p>
                  </a:txBody>
                  <a:tcPr marL="68580" marR="68580" marT="0" marB="0" anchor="ctr"/>
                </a:tc>
              </a:tr>
              <a:tr h="58716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8” Hollow Core Planks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$14.60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$2.01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$0.65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$17.26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$7,234,011.20</a:t>
                      </a:r>
                    </a:p>
                  </a:txBody>
                  <a:tcPr marL="68580" marR="68580" marT="0" marB="0" anchor="ctr"/>
                </a:tc>
              </a:tr>
              <a:tr h="790965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rgbClr val="293315"/>
                          </a:solidFill>
                          <a:latin typeface="+mn-lt"/>
                        </a:rPr>
                        <a:t>Aluminum </a:t>
                      </a:r>
                      <a:r>
                        <a:rPr lang="en-US" sz="1900" b="0" dirty="0">
                          <a:solidFill>
                            <a:srgbClr val="293315"/>
                          </a:solidFill>
                          <a:latin typeface="+mn-lt"/>
                        </a:rPr>
                        <a:t>&amp; </a:t>
                      </a:r>
                      <a:r>
                        <a:rPr lang="en-US" sz="1900" b="0" dirty="0" smtClean="0">
                          <a:solidFill>
                            <a:srgbClr val="293315"/>
                          </a:solidFill>
                          <a:latin typeface="+mn-lt"/>
                        </a:rPr>
                        <a:t>Glazing </a:t>
                      </a:r>
                      <a:endParaRPr lang="en-US" sz="1900" b="0" dirty="0">
                        <a:solidFill>
                          <a:srgbClr val="293315"/>
                        </a:solidFill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$68.48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$12.13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  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$80.61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$12,718,645.80</a:t>
                      </a:r>
                    </a:p>
                  </a:txBody>
                  <a:tcPr marL="68580" marR="68580" marT="0" marB="0" anchor="ctr"/>
                </a:tc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rgbClr val="293315"/>
                          </a:solidFill>
                          <a:latin typeface="+mn-lt"/>
                        </a:rPr>
                        <a:t>Traditional Steel</a:t>
                      </a:r>
                      <a:endParaRPr lang="en-US" sz="1900" b="0" dirty="0">
                        <a:solidFill>
                          <a:srgbClr val="293315"/>
                        </a:solidFill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$35.39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$6.24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$3.21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$ 44.84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kern="1200" dirty="0" smtClean="0">
                          <a:solidFill>
                            <a:srgbClr val="293315"/>
                          </a:solidFill>
                          <a:latin typeface="+mn-lt"/>
                          <a:ea typeface="+mn-ea"/>
                          <a:cs typeface="+mn-cs"/>
                        </a:rPr>
                        <a:t>$2,604,912.54</a:t>
                      </a:r>
                      <a:endParaRPr lang="en-US" sz="1900" b="0" dirty="0">
                        <a:solidFill>
                          <a:srgbClr val="293315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rgbClr val="293315"/>
                          </a:solidFill>
                          <a:latin typeface="+mn-lt"/>
                        </a:rPr>
                        <a:t>Spandrel</a:t>
                      </a:r>
                      <a:r>
                        <a:rPr lang="en-US" sz="1900" b="0" baseline="0" dirty="0" smtClean="0">
                          <a:solidFill>
                            <a:srgbClr val="293315"/>
                          </a:solidFill>
                          <a:latin typeface="+mn-lt"/>
                        </a:rPr>
                        <a:t> Glass</a:t>
                      </a:r>
                      <a:endParaRPr lang="en-US" sz="1900" b="0" dirty="0">
                        <a:solidFill>
                          <a:srgbClr val="293315"/>
                        </a:solidFill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$22.28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$7.97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  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$ 30.25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$2,863,707.00</a:t>
                      </a:r>
                    </a:p>
                  </a:txBody>
                  <a:tcPr marL="68580" marR="68580" marT="0" marB="0" anchor="ctr"/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rgbClr val="293315"/>
                          </a:solidFill>
                          <a:latin typeface="+mn-lt"/>
                        </a:rPr>
                        <a:t>Tempered Glass</a:t>
                      </a:r>
                      <a:endParaRPr lang="en-US" sz="1900" b="0" dirty="0">
                        <a:solidFill>
                          <a:srgbClr val="293315"/>
                        </a:solidFill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$10.33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$2.00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  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$ 12.33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$778,170.96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9982200" y="3352800"/>
          <a:ext cx="7467600" cy="18026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34967"/>
                <a:gridCol w="1573482"/>
                <a:gridCol w="1358751"/>
                <a:gridCol w="1904999"/>
                <a:gridCol w="1295401"/>
              </a:tblGrid>
              <a:tr h="676242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4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Description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Framing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Installation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Façade 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Installation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05317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Existing</a:t>
                      </a:r>
                      <a:endParaRPr lang="en-US" sz="1900" b="0" kern="1400" dirty="0">
                        <a:solidFill>
                          <a:srgbClr val="293315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400" dirty="0" smtClean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$9,519,102.44</a:t>
                      </a:r>
                      <a:endParaRPr lang="en-US" sz="1900" b="1" kern="1400" dirty="0">
                        <a:solidFill>
                          <a:srgbClr val="293315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102 days</a:t>
                      </a:r>
                      <a:endParaRPr lang="en-US" sz="1900" b="0" kern="1400" dirty="0">
                        <a:solidFill>
                          <a:srgbClr val="293315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 </a:t>
                      </a:r>
                      <a:r>
                        <a:rPr lang="en-US" sz="1900" b="0" kern="1400" dirty="0" smtClean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12,718,645.80</a:t>
                      </a:r>
                      <a:endParaRPr lang="en-US" sz="1900" b="0" kern="1400" dirty="0">
                        <a:solidFill>
                          <a:srgbClr val="293315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Variable</a:t>
                      </a:r>
                      <a:endParaRPr lang="en-US" sz="1900" b="0" kern="1400" dirty="0">
                        <a:solidFill>
                          <a:srgbClr val="293315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2108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Proposed</a:t>
                      </a:r>
                      <a:endParaRPr lang="en-US" sz="1900" b="0" kern="1400" dirty="0">
                        <a:solidFill>
                          <a:srgbClr val="293315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400" dirty="0" smtClean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$9,838,923.74</a:t>
                      </a:r>
                      <a:endParaRPr lang="en-US" sz="1900" b="1" kern="1400" dirty="0">
                        <a:solidFill>
                          <a:srgbClr val="293315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116 days</a:t>
                      </a:r>
                      <a:endParaRPr lang="en-US" sz="1900" b="0" kern="1400" dirty="0">
                        <a:solidFill>
                          <a:srgbClr val="293315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$3,641,877.96</a:t>
                      </a:r>
                      <a:endParaRPr lang="en-US" sz="1900" b="0" kern="1400" dirty="0">
                        <a:solidFill>
                          <a:srgbClr val="293315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kern="1400" dirty="0" smtClean="0">
                          <a:solidFill>
                            <a:srgbClr val="293315"/>
                          </a:solidFill>
                          <a:latin typeface="+mn-lt"/>
                          <a:ea typeface="Times New Roman"/>
                        </a:rPr>
                        <a:t>Variable</a:t>
                      </a:r>
                      <a:endParaRPr lang="en-US" sz="1900" b="0" kern="1400" dirty="0">
                        <a:solidFill>
                          <a:srgbClr val="293315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hord 46"/>
          <p:cNvSpPr/>
          <p:nvPr/>
        </p:nvSpPr>
        <p:spPr>
          <a:xfrm rot="14556204">
            <a:off x="8802369" y="-1585109"/>
            <a:ext cx="3102684" cy="3520140"/>
          </a:xfrm>
          <a:prstGeom prst="chord">
            <a:avLst>
              <a:gd name="adj1" fmla="val 20392943"/>
              <a:gd name="adj2" fmla="val 15183386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990600"/>
            <a:ext cx="9144000" cy="9525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9144000" cy="47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Overview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525000" y="214313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US" sz="5400" i="1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Breadth   </a:t>
            </a:r>
            <a:r>
              <a:rPr lang="en-US" sz="5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Study</a:t>
            </a:r>
            <a:endParaRPr lang="en-US" sz="4000" dirty="0"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620000" y="449580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685800" y="1600200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10134600" y="1219200"/>
            <a:ext cx="76200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600" dirty="0" smtClean="0">
                <a:solidFill>
                  <a:srgbClr val="293315"/>
                </a:solidFill>
                <a:latin typeface="Adobe Garamond Pro" pitchFamily="18" charset="0"/>
              </a:rPr>
              <a:t>Cost &amp; Schedule Comparison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20400" y="2209800"/>
            <a:ext cx="5638800" cy="4190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 descr="bldg elev EW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869400" y="457200"/>
            <a:ext cx="4267200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/>
          <p:cNvSpPr/>
          <p:nvPr/>
        </p:nvSpPr>
        <p:spPr>
          <a:xfrm>
            <a:off x="23622000" y="4953000"/>
            <a:ext cx="2286000" cy="12192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8669000" y="609600"/>
            <a:ext cx="2057400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293315"/>
                </a:solidFill>
              </a:rPr>
              <a:t>Phase 1</a:t>
            </a:r>
            <a:endParaRPr lang="en-US" dirty="0">
              <a:solidFill>
                <a:srgbClr val="293315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545800" y="1066800"/>
            <a:ext cx="1295400" cy="3886200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2098000" y="4953000"/>
            <a:ext cx="1524000" cy="1219200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3774400" y="533400"/>
            <a:ext cx="838200" cy="533400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8669000" y="1828800"/>
            <a:ext cx="2057400" cy="914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293315"/>
                </a:solidFill>
              </a:rPr>
              <a:t>Phase 2a</a:t>
            </a:r>
            <a:endParaRPr lang="en-US" dirty="0">
              <a:solidFill>
                <a:srgbClr val="293315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8669000" y="3048000"/>
            <a:ext cx="205740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293315"/>
                </a:solidFill>
              </a:rPr>
              <a:t>Phase 2b</a:t>
            </a:r>
            <a:endParaRPr lang="en-US" dirty="0">
              <a:solidFill>
                <a:srgbClr val="29331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0" y="9906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Overview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48" name="Oval 47"/>
          <p:cNvSpPr/>
          <p:nvPr/>
        </p:nvSpPr>
        <p:spPr>
          <a:xfrm>
            <a:off x="2895600" y="525780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762000" y="1570035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9067800" y="152400"/>
            <a:ext cx="9220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  <a:ea typeface="+mj-ea"/>
                <a:cs typeface="+mj-cs"/>
              </a:rPr>
              <a:t>Conclusions</a:t>
            </a:r>
            <a:endParaRPr kumimoji="0" lang="en-US" sz="5400" b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3" cstate="print"/>
          <a:srcRect l="50517" t="12918" r="31186" b="2195"/>
          <a:stretch>
            <a:fillRect/>
          </a:stretch>
        </p:blipFill>
        <p:spPr bwMode="auto">
          <a:xfrm>
            <a:off x="21488400" y="1916668"/>
            <a:ext cx="27432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9677400" y="1066800"/>
            <a:ext cx="76200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3200" dirty="0" smtClean="0">
                <a:solidFill>
                  <a:srgbClr val="293315"/>
                </a:solidFill>
                <a:latin typeface="Adobe Garamond Pro" pitchFamily="18" charset="0"/>
              </a:rPr>
              <a:t>Were Structural Design Goals Achieved? 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Increase Strength &amp; Rigidity with additional Structural Elements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Decrease Overall Building Weight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Optimize Lateral System &amp; Foundation 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9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 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9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0591800" y="3429000"/>
          <a:ext cx="6019800" cy="302268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006600"/>
                <a:gridCol w="2006600"/>
                <a:gridCol w="2006600"/>
              </a:tblGrid>
              <a:tr h="474405">
                <a:tc>
                  <a:txBody>
                    <a:bodyPr/>
                    <a:lstStyle/>
                    <a:p>
                      <a:endParaRPr lang="en-US" sz="20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+mn-lt"/>
                        </a:rPr>
                        <a:t>Existing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+mn-lt"/>
                        </a:rPr>
                        <a:t>Proposed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 anchor="ctr"/>
                </a:tc>
              </a:tr>
              <a:tr h="615747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rgbClr val="293315"/>
                          </a:solidFill>
                          <a:latin typeface="+mn-lt"/>
                        </a:rPr>
                        <a:t>Building Weight</a:t>
                      </a:r>
                      <a:endParaRPr lang="en-US" sz="2000" b="0" dirty="0">
                        <a:solidFill>
                          <a:srgbClr val="293315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293315"/>
                          </a:solidFill>
                          <a:latin typeface="+mn-lt"/>
                        </a:rPr>
                        <a:t>90,757 kips</a:t>
                      </a:r>
                      <a:endParaRPr lang="en-US" sz="2000" b="0" dirty="0">
                        <a:solidFill>
                          <a:srgbClr val="293315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293315"/>
                          </a:solidFill>
                          <a:latin typeface="+mn-lt"/>
                        </a:rPr>
                        <a:t>90,288 kips</a:t>
                      </a:r>
                      <a:endParaRPr lang="en-US" sz="2000" b="0" dirty="0">
                        <a:solidFill>
                          <a:srgbClr val="293315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666842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rgbClr val="293315"/>
                          </a:solidFill>
                          <a:latin typeface="+mn-lt"/>
                        </a:rPr>
                        <a:t># of Structural Members</a:t>
                      </a:r>
                      <a:endParaRPr lang="en-US" sz="2000" b="0" dirty="0">
                        <a:solidFill>
                          <a:srgbClr val="293315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293315"/>
                          </a:solidFill>
                          <a:latin typeface="+mn-lt"/>
                        </a:rPr>
                        <a:t>3,244</a:t>
                      </a:r>
                      <a:endParaRPr lang="en-US" sz="2000" b="0" dirty="0">
                        <a:solidFill>
                          <a:srgbClr val="293315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293315"/>
                          </a:solidFill>
                          <a:latin typeface="+mn-lt"/>
                        </a:rPr>
                        <a:t>3,787</a:t>
                      </a:r>
                      <a:endParaRPr lang="en-US" sz="2000" b="0" dirty="0">
                        <a:solidFill>
                          <a:srgbClr val="293315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615747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rgbClr val="293315"/>
                          </a:solidFill>
                          <a:latin typeface="+mn-lt"/>
                        </a:rPr>
                        <a:t>Gravity Loads</a:t>
                      </a:r>
                      <a:endParaRPr lang="en-US" sz="2000" b="0" dirty="0">
                        <a:solidFill>
                          <a:srgbClr val="293315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293315"/>
                          </a:solidFill>
                          <a:latin typeface="+mn-lt"/>
                        </a:rPr>
                        <a:t>Pass</a:t>
                      </a:r>
                      <a:endParaRPr lang="en-US" sz="2000" b="0" dirty="0">
                        <a:solidFill>
                          <a:srgbClr val="293315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293315"/>
                          </a:solidFill>
                          <a:latin typeface="+mn-lt"/>
                        </a:rPr>
                        <a:t>Pass</a:t>
                      </a:r>
                      <a:endParaRPr lang="en-US" sz="2000" b="0" dirty="0">
                        <a:solidFill>
                          <a:srgbClr val="293315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615747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rgbClr val="293315"/>
                          </a:solidFill>
                          <a:latin typeface="+mn-lt"/>
                        </a:rPr>
                        <a:t>Lateral Loads</a:t>
                      </a:r>
                      <a:endParaRPr lang="en-US" sz="2000" b="0" dirty="0">
                        <a:solidFill>
                          <a:srgbClr val="293315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293315"/>
                          </a:solidFill>
                          <a:latin typeface="+mn-lt"/>
                        </a:rPr>
                        <a:t>Pass</a:t>
                      </a:r>
                      <a:endParaRPr lang="en-US" sz="2000" b="0" dirty="0">
                        <a:solidFill>
                          <a:srgbClr val="293315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293315"/>
                          </a:solidFill>
                          <a:latin typeface="+mn-lt"/>
                        </a:rPr>
                        <a:t>Pass</a:t>
                      </a:r>
                      <a:endParaRPr lang="en-US" sz="2000" b="0" dirty="0">
                        <a:solidFill>
                          <a:srgbClr val="293315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9" name="Multiply 28"/>
          <p:cNvSpPr/>
          <p:nvPr/>
        </p:nvSpPr>
        <p:spPr>
          <a:xfrm>
            <a:off x="9448800" y="1752600"/>
            <a:ext cx="685800" cy="685800"/>
          </a:xfrm>
          <a:prstGeom prst="mathMultiply">
            <a:avLst/>
          </a:prstGeom>
          <a:solidFill>
            <a:srgbClr val="293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18592800" y="381000"/>
            <a:ext cx="41910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3600" dirty="0" smtClean="0">
                <a:solidFill>
                  <a:srgbClr val="293315"/>
                </a:solidFill>
                <a:latin typeface="Adobe Garamond Pro" pitchFamily="18" charset="0"/>
              </a:rPr>
              <a:t>Story Drift</a:t>
            </a: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2000" dirty="0" smtClean="0">
                <a:solidFill>
                  <a:srgbClr val="293315"/>
                </a:solidFill>
                <a:sym typeface="Symbol"/>
              </a:rPr>
              <a:t></a:t>
            </a:r>
            <a:r>
              <a:rPr lang="en-US" sz="2000" baseline="-25000" dirty="0" smtClean="0">
                <a:solidFill>
                  <a:srgbClr val="293315"/>
                </a:solidFill>
                <a:latin typeface="Adobe Garamond Pro" pitchFamily="18" charset="0"/>
              </a:rPr>
              <a:t>allowable  </a:t>
            </a:r>
            <a:r>
              <a:rPr lang="en-US" sz="2000" dirty="0" smtClean="0">
                <a:solidFill>
                  <a:srgbClr val="293315"/>
                </a:solidFill>
                <a:latin typeface="Adobe Garamond Pro" pitchFamily="18" charset="0"/>
              </a:rPr>
              <a:t>= </a:t>
            </a:r>
            <a:r>
              <a:rPr lang="en-US" sz="2000" dirty="0" smtClean="0">
                <a:solidFill>
                  <a:srgbClr val="293315"/>
                </a:solidFill>
                <a:latin typeface="Adobe Garamond Pro" pitchFamily="18" charset="0"/>
              </a:rPr>
              <a:t>7.33”</a:t>
            </a: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2000" dirty="0" smtClean="0">
                <a:solidFill>
                  <a:srgbClr val="293315"/>
                </a:solidFill>
                <a:latin typeface="Adobe Garamond Pro" pitchFamily="18" charset="0"/>
              </a:rPr>
              <a:t>Wind X = 5.50”</a:t>
            </a: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2000" dirty="0" smtClean="0">
                <a:solidFill>
                  <a:srgbClr val="293315"/>
                </a:solidFill>
                <a:latin typeface="Adobe Garamond Pro" pitchFamily="18" charset="0"/>
              </a:rPr>
              <a:t>Wind Y = 1.50”</a:t>
            </a: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defRPr/>
            </a:pPr>
            <a:endParaRPr lang="en-US" sz="2000" dirty="0" smtClean="0">
              <a:solidFill>
                <a:srgbClr val="293315"/>
              </a:solidFill>
              <a:sym typeface="Symbol"/>
            </a:endParaRP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2000" dirty="0" smtClean="0">
                <a:solidFill>
                  <a:srgbClr val="293315"/>
                </a:solidFill>
                <a:sym typeface="Symbol"/>
              </a:rPr>
              <a:t></a:t>
            </a:r>
            <a:r>
              <a:rPr lang="en-US" sz="2000" baseline="-25000" dirty="0" smtClean="0">
                <a:solidFill>
                  <a:srgbClr val="293315"/>
                </a:solidFill>
                <a:latin typeface="Adobe Garamond Pro" pitchFamily="18" charset="0"/>
              </a:rPr>
              <a:t>allowable </a:t>
            </a:r>
            <a:r>
              <a:rPr lang="en-US" sz="2000" dirty="0" smtClean="0">
                <a:solidFill>
                  <a:srgbClr val="293315"/>
                </a:solidFill>
                <a:latin typeface="Symath"/>
                <a:cs typeface="Symath"/>
              </a:rPr>
              <a:t>y</a:t>
            </a:r>
            <a:r>
              <a:rPr lang="en-US" sz="2000" dirty="0" smtClean="0">
                <a:solidFill>
                  <a:srgbClr val="293315"/>
                </a:solidFill>
                <a:latin typeface="Adobe Garamond Pro" pitchFamily="18" charset="0"/>
              </a:rPr>
              <a:t> </a:t>
            </a:r>
            <a:r>
              <a:rPr lang="en-US" sz="2000" dirty="0" smtClean="0">
                <a:solidFill>
                  <a:srgbClr val="293315"/>
                </a:solidFill>
                <a:latin typeface="Adobe Garamond Pro" pitchFamily="18" charset="0"/>
              </a:rPr>
              <a:t>40.64”</a:t>
            </a: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2000" dirty="0" smtClean="0">
                <a:solidFill>
                  <a:srgbClr val="293315"/>
                </a:solidFill>
                <a:latin typeface="Adobe Garamond Pro" pitchFamily="18" charset="0"/>
              </a:rPr>
              <a:t>Seismic</a:t>
            </a:r>
            <a:r>
              <a:rPr lang="en-US" sz="2000" dirty="0" smtClean="0">
                <a:solidFill>
                  <a:srgbClr val="293315"/>
                </a:solidFill>
                <a:latin typeface="Adobe Garamond Pro" pitchFamily="18" charset="0"/>
                <a:sym typeface="Symbol"/>
              </a:rPr>
              <a:t> X =</a:t>
            </a:r>
            <a:r>
              <a:rPr lang="en-US" sz="2000" dirty="0" smtClean="0">
                <a:solidFill>
                  <a:srgbClr val="293315"/>
                </a:solidFill>
                <a:latin typeface="Adobe Garamond Pro" pitchFamily="18" charset="0"/>
              </a:rPr>
              <a:t> 26.71”</a:t>
            </a: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2000" dirty="0" smtClean="0">
                <a:solidFill>
                  <a:srgbClr val="293315"/>
                </a:solidFill>
                <a:latin typeface="Adobe Garamond Pro" pitchFamily="18" charset="0"/>
              </a:rPr>
              <a:t>Seismic Y = 10.93”</a:t>
            </a:r>
            <a:endParaRPr lang="en-US" sz="19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9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4" cstate="print"/>
          <a:srcRect l="50271" t="11684" r="29218" b="3455"/>
          <a:stretch>
            <a:fillRect/>
          </a:stretch>
        </p:blipFill>
        <p:spPr bwMode="auto">
          <a:xfrm>
            <a:off x="24155400" y="468868"/>
            <a:ext cx="2663114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24765000" y="46598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latin typeface="Adobe Garamond Pro" pitchFamily="18" charset="0"/>
              </a:rPr>
              <a:t>X Direction</a:t>
            </a:r>
            <a:endParaRPr lang="en-US" dirty="0">
              <a:solidFill>
                <a:srgbClr val="293315"/>
              </a:solidFill>
              <a:latin typeface="Adobe Garamond Pro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945600" y="62600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latin typeface="Adobe Garamond Pro" pitchFamily="18" charset="0"/>
              </a:rPr>
              <a:t>Y Direction</a:t>
            </a:r>
            <a:endParaRPr lang="en-US" dirty="0">
              <a:solidFill>
                <a:srgbClr val="293315"/>
              </a:solidFill>
              <a:latin typeface="Adobe Garamond Pro" pitchFamily="18" charset="0"/>
            </a:endParaRPr>
          </a:p>
        </p:txBody>
      </p:sp>
      <p:sp>
        <p:nvSpPr>
          <p:cNvPr id="39" name="5-Point Star 38"/>
          <p:cNvSpPr/>
          <p:nvPr/>
        </p:nvSpPr>
        <p:spPr>
          <a:xfrm>
            <a:off x="9525000" y="2362200"/>
            <a:ext cx="533400" cy="457200"/>
          </a:xfrm>
          <a:prstGeom prst="star5">
            <a:avLst/>
          </a:prstGeom>
          <a:solidFill>
            <a:srgbClr val="293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9525000" y="2895600"/>
            <a:ext cx="533400" cy="457200"/>
          </a:xfrm>
          <a:prstGeom prst="star5">
            <a:avLst/>
          </a:prstGeom>
          <a:solidFill>
            <a:srgbClr val="293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0" y="9906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Overview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48" name="Oval 47"/>
          <p:cNvSpPr/>
          <p:nvPr/>
        </p:nvSpPr>
        <p:spPr>
          <a:xfrm>
            <a:off x="2895600" y="525780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762000" y="1570035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9067800" y="152400"/>
            <a:ext cx="9220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  <a:ea typeface="+mj-ea"/>
                <a:cs typeface="+mj-cs"/>
              </a:rPr>
              <a:t>Conclusions</a:t>
            </a:r>
            <a:endParaRPr kumimoji="0" lang="en-US" sz="5400" b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9677400" y="1066800"/>
            <a:ext cx="76200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3200" dirty="0" smtClean="0">
                <a:solidFill>
                  <a:srgbClr val="293315"/>
                </a:solidFill>
                <a:latin typeface="Adobe Garamond Pro" pitchFamily="18" charset="0"/>
              </a:rPr>
              <a:t>Were Structural Design Goals Achieved? 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Minimize Negative Impact on Original Architectural Layout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Minimize Floor Depth by Shortening Span Lengths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9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 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9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</p:txBody>
      </p:sp>
      <p:sp>
        <p:nvSpPr>
          <p:cNvPr id="40" name="Multiply 39"/>
          <p:cNvSpPr/>
          <p:nvPr/>
        </p:nvSpPr>
        <p:spPr>
          <a:xfrm>
            <a:off x="9448800" y="2286000"/>
            <a:ext cx="685800" cy="685800"/>
          </a:xfrm>
          <a:prstGeom prst="mathMultiply">
            <a:avLst/>
          </a:prstGeom>
          <a:solidFill>
            <a:srgbClr val="293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360 - 1 bd FP.jpg"/>
          <p:cNvPicPr/>
          <p:nvPr/>
        </p:nvPicPr>
        <p:blipFill>
          <a:blip r:embed="rId3" cstate="print"/>
          <a:stretch>
            <a:fillRect/>
          </a:stretch>
        </p:blipFill>
        <p:spPr>
          <a:xfrm rot="10800000" flipH="1">
            <a:off x="10134600" y="3048000"/>
            <a:ext cx="2286000" cy="3048000"/>
          </a:xfrm>
          <a:prstGeom prst="rect">
            <a:avLst/>
          </a:prstGeom>
          <a:ln>
            <a:noFill/>
          </a:ln>
          <a:effectLst>
            <a:outerShdw blurRad="2921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Rectangle 30"/>
          <p:cNvSpPr/>
          <p:nvPr/>
        </p:nvSpPr>
        <p:spPr>
          <a:xfrm>
            <a:off x="10262507" y="5030337"/>
            <a:ext cx="2081893" cy="227463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829800" y="6096000"/>
            <a:ext cx="2819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293315"/>
                </a:solidFill>
                <a:latin typeface="Adobe Garamond Pro" pitchFamily="18" charset="0"/>
              </a:rPr>
              <a:t>Typical Apartment Unit</a:t>
            </a:r>
            <a:endParaRPr lang="en-US" i="1" dirty="0">
              <a:solidFill>
                <a:srgbClr val="293315"/>
              </a:solidFill>
              <a:latin typeface="Adobe Garamond Pro" pitchFamily="18" charset="0"/>
            </a:endParaRPr>
          </a:p>
        </p:txBody>
      </p:sp>
      <p:pic>
        <p:nvPicPr>
          <p:cNvPr id="33" name="Picture 32"/>
          <p:cNvPicPr/>
          <p:nvPr/>
        </p:nvPicPr>
        <p:blipFill>
          <a:blip r:embed="rId4" cstate="print"/>
          <a:srcRect l="20978" t="28028" r="11024" b="13149"/>
          <a:stretch>
            <a:fillRect/>
          </a:stretch>
        </p:blipFill>
        <p:spPr bwMode="auto">
          <a:xfrm>
            <a:off x="12877800" y="3124200"/>
            <a:ext cx="4549989" cy="2849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41" descr="360 State St-Aerial View cop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211800" y="0"/>
            <a:ext cx="9478735" cy="68580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Multiply 20"/>
          <p:cNvSpPr/>
          <p:nvPr/>
        </p:nvSpPr>
        <p:spPr>
          <a:xfrm>
            <a:off x="9448800" y="1752600"/>
            <a:ext cx="685800" cy="685800"/>
          </a:xfrm>
          <a:prstGeom prst="mathMultiply">
            <a:avLst/>
          </a:prstGeom>
          <a:solidFill>
            <a:srgbClr val="293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0" y="9906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Overview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48" name="Oval 47"/>
          <p:cNvSpPr/>
          <p:nvPr/>
        </p:nvSpPr>
        <p:spPr>
          <a:xfrm>
            <a:off x="2895600" y="525780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762000" y="1570035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9067800" y="152400"/>
            <a:ext cx="9220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  <a:ea typeface="+mj-ea"/>
                <a:cs typeface="+mj-cs"/>
              </a:rPr>
              <a:t>Conclusions</a:t>
            </a:r>
            <a:endParaRPr kumimoji="0" lang="en-US" sz="5400" b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9677400" y="1219200"/>
            <a:ext cx="76200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200" dirty="0" smtClean="0">
                <a:solidFill>
                  <a:srgbClr val="293315"/>
                </a:solidFill>
                <a:latin typeface="Adobe Garamond Pro" pitchFamily="18" charset="0"/>
              </a:rPr>
              <a:t>Ideal Design Solution for 360 State Street:</a:t>
            </a:r>
            <a:br>
              <a:rPr lang="en-US" sz="3200" dirty="0" smtClean="0">
                <a:solidFill>
                  <a:srgbClr val="293315"/>
                </a:solidFill>
                <a:latin typeface="Adobe Garamond Pro" pitchFamily="18" charset="0"/>
              </a:rPr>
            </a:br>
            <a:r>
              <a:rPr lang="en-US" sz="4000" dirty="0" smtClean="0">
                <a:solidFill>
                  <a:srgbClr val="293315"/>
                </a:solidFill>
                <a:latin typeface="Adobe Garamond Pro" pitchFamily="18" charset="0"/>
              </a:rPr>
              <a:t>Staggered Steel Trusses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Strong, Durable Structure – Provides Gravity &amp; Lateral Support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Flexible Architectural Layouts – Large Open Spaces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Quick Assembly – All Systems Prefabricated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Minimal Storage Required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Cost Effective 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9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 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9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</p:txBody>
      </p:sp>
      <p:pic>
        <p:nvPicPr>
          <p:cNvPr id="42" name="Picture 41" descr="360 State St-Aerial View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11800" y="0"/>
            <a:ext cx="9478735" cy="68580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734800" y="152400"/>
            <a:ext cx="4038600" cy="3733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81000"/>
            <a:ext cx="23317200" cy="3581400"/>
          </a:xfrm>
        </p:spPr>
        <p:txBody>
          <a:bodyPr>
            <a:normAutofit/>
          </a:bodyPr>
          <a:lstStyle/>
          <a:p>
            <a:r>
              <a:rPr lang="en-US" sz="88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Thank </a:t>
            </a:r>
            <a:br>
              <a:rPr lang="en-US" sz="88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</a:br>
            <a:r>
              <a:rPr lang="en-US" sz="88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You!</a:t>
            </a:r>
            <a:endParaRPr lang="en-US" sz="8800" dirty="0">
              <a:solidFill>
                <a:srgbClr val="293315"/>
              </a:solidFill>
              <a:latin typeface="Adobe Garamond Pro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62400"/>
            <a:ext cx="25146000" cy="2743200"/>
          </a:xfrm>
        </p:spPr>
        <p:txBody>
          <a:bodyPr>
            <a:normAutofit lnSpcReduction="10000"/>
          </a:bodyPr>
          <a:lstStyle/>
          <a:p>
            <a:endParaRPr lang="en-US" sz="24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endParaRPr lang="en-US" sz="2400" dirty="0">
              <a:solidFill>
                <a:srgbClr val="293315"/>
              </a:solidFill>
              <a:latin typeface="Adobe Garamond Pro" pitchFamily="18" charset="0"/>
            </a:endParaRPr>
          </a:p>
          <a:p>
            <a:endParaRPr lang="en-US" sz="24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r>
              <a:rPr lang="en-US" sz="4400" dirty="0" smtClean="0">
                <a:solidFill>
                  <a:srgbClr val="293315"/>
                </a:solidFill>
                <a:latin typeface="Adobe Garamond Pro" pitchFamily="18" charset="0"/>
              </a:rPr>
              <a:t/>
            </a:r>
            <a:br>
              <a:rPr lang="en-US" sz="4400" dirty="0" smtClean="0">
                <a:solidFill>
                  <a:srgbClr val="293315"/>
                </a:solidFill>
                <a:latin typeface="Adobe Garamond Pro" pitchFamily="18" charset="0"/>
              </a:rPr>
            </a:br>
            <a:r>
              <a:rPr lang="en-US" sz="21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|</a:t>
            </a:r>
            <a:r>
              <a:rPr lang="en-US" sz="4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 Sabrina Duk </a:t>
            </a:r>
            <a:r>
              <a:rPr lang="en-US" sz="21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</a:t>
            </a:r>
            <a:r>
              <a:rPr lang="en-US" sz="4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 </a:t>
            </a:r>
            <a:r>
              <a:rPr lang="en-US" sz="21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T. Boothby</a:t>
            </a:r>
            <a:endParaRPr lang="en-US" sz="2100" dirty="0"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4864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56388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55626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18592800" y="381000"/>
            <a:ext cx="8382000" cy="502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293315"/>
                </a:solidFill>
                <a:latin typeface="Adobe Garamond Pro" pitchFamily="18" charset="0"/>
              </a:rPr>
              <a:t>Becker + Becker Associates Inc.</a:t>
            </a: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800" dirty="0" err="1" smtClean="0">
                <a:solidFill>
                  <a:srgbClr val="293315"/>
                </a:solidFill>
                <a:latin typeface="Adobe Garamond Pro" pitchFamily="18" charset="0"/>
              </a:rPr>
              <a:t>DeStefano</a:t>
            </a:r>
            <a:r>
              <a:rPr lang="en-US" sz="2800" dirty="0" smtClean="0">
                <a:solidFill>
                  <a:srgbClr val="293315"/>
                </a:solidFill>
                <a:latin typeface="Adobe Garamond Pro" pitchFamily="18" charset="0"/>
              </a:rPr>
              <a:t> &amp; Chamberlain </a:t>
            </a:r>
            <a:r>
              <a:rPr lang="en-US" sz="2800" dirty="0" smtClean="0">
                <a:solidFill>
                  <a:srgbClr val="293315"/>
                </a:solidFill>
                <a:latin typeface="Adobe Garamond Pro" pitchFamily="18" charset="0"/>
              </a:rPr>
              <a:t>Inc.</a:t>
            </a:r>
            <a:endParaRPr lang="en-US" sz="28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293315"/>
                </a:solidFill>
                <a:latin typeface="Adobe Garamond Pro" pitchFamily="18" charset="0"/>
              </a:rPr>
              <a:t>The Architectural Engineering Faculty</a:t>
            </a: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293315"/>
                </a:solidFill>
                <a:latin typeface="Adobe Garamond Pro" pitchFamily="18" charset="0"/>
              </a:rPr>
              <a:t>To the AE Class of 2010: </a:t>
            </a: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800" i="1" dirty="0" smtClean="0">
                <a:solidFill>
                  <a:srgbClr val="293315"/>
                </a:solidFill>
                <a:latin typeface="Adobe Garamond Pro" pitchFamily="18" charset="0"/>
              </a:rPr>
              <a:t>WE DID IT!</a:t>
            </a:r>
          </a:p>
          <a:p>
            <a:pPr marL="342900" lvl="0" indent="-34290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293315"/>
                </a:solidFill>
                <a:latin typeface="Adobe Garamond Pro" pitchFamily="18" charset="0"/>
              </a:rPr>
              <a:t>Special Thanks to my Family for all the Endless Support</a:t>
            </a:r>
          </a:p>
          <a:p>
            <a:pPr marL="342900" lvl="0" indent="-342900" algn="ctr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8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62000" y="533400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733800" y="472440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734800" y="152400"/>
            <a:ext cx="4038600" cy="3733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81000"/>
            <a:ext cx="23317200" cy="3581400"/>
          </a:xfrm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rgbClr val="293315"/>
                </a:solidFill>
                <a:latin typeface="Adobe Garamond Pro" pitchFamily="18" charset="0"/>
              </a:rPr>
              <a:t>Q</a:t>
            </a:r>
            <a:r>
              <a:rPr lang="en-US" sz="4800" dirty="0" smtClean="0">
                <a:solidFill>
                  <a:srgbClr val="293315"/>
                </a:solidFill>
                <a:latin typeface="Adobe Garamond Pro" pitchFamily="18" charset="0"/>
              </a:rPr>
              <a:t>&amp; </a:t>
            </a:r>
            <a:r>
              <a:rPr lang="en-US" sz="9600" dirty="0" smtClean="0">
                <a:solidFill>
                  <a:srgbClr val="293315"/>
                </a:solidFill>
                <a:latin typeface="Adobe Garamond Pro" pitchFamily="18" charset="0"/>
              </a:rPr>
              <a:t>A</a:t>
            </a:r>
            <a:endParaRPr lang="en-US" sz="9600" dirty="0">
              <a:solidFill>
                <a:srgbClr val="293315"/>
              </a:solidFill>
              <a:latin typeface="Adobe Garamond Pro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62400"/>
            <a:ext cx="25146000" cy="2743200"/>
          </a:xfrm>
        </p:spPr>
        <p:txBody>
          <a:bodyPr>
            <a:normAutofit lnSpcReduction="10000"/>
          </a:bodyPr>
          <a:lstStyle/>
          <a:p>
            <a:endParaRPr lang="en-US" sz="24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endParaRPr lang="en-US" sz="2400" dirty="0">
              <a:solidFill>
                <a:srgbClr val="293315"/>
              </a:solidFill>
              <a:latin typeface="Adobe Garamond Pro" pitchFamily="18" charset="0"/>
            </a:endParaRPr>
          </a:p>
          <a:p>
            <a:endParaRPr lang="en-US" sz="24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r>
              <a:rPr lang="en-US" sz="4400" dirty="0" smtClean="0">
                <a:solidFill>
                  <a:srgbClr val="293315"/>
                </a:solidFill>
                <a:latin typeface="Adobe Garamond Pro" pitchFamily="18" charset="0"/>
              </a:rPr>
              <a:t/>
            </a:r>
            <a:br>
              <a:rPr lang="en-US" sz="4400" dirty="0" smtClean="0">
                <a:solidFill>
                  <a:srgbClr val="293315"/>
                </a:solidFill>
                <a:latin typeface="Adobe Garamond Pro" pitchFamily="18" charset="0"/>
              </a:rPr>
            </a:br>
            <a:r>
              <a:rPr lang="en-US" sz="21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|</a:t>
            </a:r>
            <a:r>
              <a:rPr lang="en-US" sz="4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 Sabrina Duk </a:t>
            </a:r>
            <a:r>
              <a:rPr lang="en-US" sz="21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</a:t>
            </a:r>
            <a:r>
              <a:rPr lang="en-US" sz="4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 </a:t>
            </a:r>
            <a:r>
              <a:rPr lang="en-US" sz="21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T. Boothby</a:t>
            </a:r>
            <a:endParaRPr lang="en-US" sz="2100" dirty="0"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4864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56388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55626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762000" y="533400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 flipV="1">
            <a:off x="0" y="990600"/>
            <a:ext cx="18211800" cy="9525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Chord 24"/>
          <p:cNvSpPr/>
          <p:nvPr/>
        </p:nvSpPr>
        <p:spPr>
          <a:xfrm rot="17570302">
            <a:off x="8517128" y="-1593409"/>
            <a:ext cx="2942100" cy="3238736"/>
          </a:xfrm>
          <a:prstGeom prst="chord">
            <a:avLst>
              <a:gd name="adj1" fmla="val 18261714"/>
              <a:gd name="adj2" fmla="val 11479190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0" y="152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5400" i="1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About</a:t>
            </a:r>
            <a:r>
              <a:rPr lang="en-US" sz="5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  360 State Street</a:t>
            </a:r>
            <a:endParaRPr lang="en-US" sz="5400" dirty="0"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0" y="1447800"/>
            <a:ext cx="7010400" cy="5105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dirty="0" smtClean="0">
                <a:solidFill>
                  <a:srgbClr val="293315"/>
                </a:solidFill>
                <a:latin typeface="Adobe Garamond Pro" pitchFamily="18" charset="0"/>
              </a:rPr>
              <a:t>Project Team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Owner/Architect: Becker + Becker Associates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Structural Engineer: </a:t>
            </a:r>
            <a:r>
              <a:rPr lang="en-US" sz="1900" dirty="0" err="1" smtClean="0">
                <a:solidFill>
                  <a:srgbClr val="293315"/>
                </a:solidFill>
                <a:latin typeface="Adobe Garamond Pro" pitchFamily="18" charset="0"/>
              </a:rPr>
              <a:t>DeSimone</a:t>
            </a: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 Consulting Engineers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General Contractor: Suffolk Construction</a:t>
            </a:r>
          </a:p>
          <a:p>
            <a:pPr>
              <a:lnSpc>
                <a:spcPct val="150000"/>
              </a:lnSpc>
              <a:buNone/>
            </a:pPr>
            <a:endParaRPr lang="en-US" sz="5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dirty="0" smtClean="0">
                <a:solidFill>
                  <a:srgbClr val="293315"/>
                </a:solidFill>
                <a:latin typeface="Adobe Garamond Pro" pitchFamily="18" charset="0"/>
              </a:rPr>
              <a:t>Building Information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Location: New Haven, Connecticut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Size: 700,000 </a:t>
            </a:r>
            <a:r>
              <a:rPr lang="en-US" sz="1900" dirty="0" err="1" smtClean="0">
                <a:solidFill>
                  <a:srgbClr val="293315"/>
                </a:solidFill>
                <a:latin typeface="Adobe Garamond Pro" pitchFamily="18" charset="0"/>
              </a:rPr>
              <a:t>gsf</a:t>
            </a: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 ( 32 Stories)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Development Cost: $180 million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Construction: Sept 2008 – Oct 2010</a:t>
            </a:r>
            <a:endParaRPr lang="en-US" sz="1900" dirty="0">
              <a:solidFill>
                <a:srgbClr val="293315"/>
              </a:solidFill>
              <a:latin typeface="Adobe Garamond Pro" pitchFamily="18" charset="0"/>
            </a:endParaRPr>
          </a:p>
        </p:txBody>
      </p: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</a:t>
            </a: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Overview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26" name="Oval 25"/>
          <p:cNvSpPr/>
          <p:nvPr/>
        </p:nvSpPr>
        <p:spPr>
          <a:xfrm>
            <a:off x="4572000" y="160020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762000" y="1524000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69963" t="46002" r="14297" b="22697"/>
          <a:stretch>
            <a:fillRect/>
          </a:stretch>
        </p:blipFill>
        <p:spPr bwMode="auto">
          <a:xfrm>
            <a:off x="14478000" y="3886200"/>
            <a:ext cx="3352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5-Point Star 36"/>
          <p:cNvSpPr/>
          <p:nvPr/>
        </p:nvSpPr>
        <p:spPr>
          <a:xfrm>
            <a:off x="16383000" y="5638800"/>
            <a:ext cx="228600" cy="2286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360 State St-Aerial View co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11800" y="0"/>
            <a:ext cx="9478735" cy="68580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0" y="990600"/>
            <a:ext cx="18288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18288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1828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Chord 24"/>
          <p:cNvSpPr/>
          <p:nvPr/>
        </p:nvSpPr>
        <p:spPr>
          <a:xfrm rot="17570302">
            <a:off x="8555193" y="-1593409"/>
            <a:ext cx="2942100" cy="3238736"/>
          </a:xfrm>
          <a:prstGeom prst="chord">
            <a:avLst>
              <a:gd name="adj1" fmla="val 18261714"/>
              <a:gd name="adj2" fmla="val 11479190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152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5400" i="1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About</a:t>
            </a:r>
            <a:r>
              <a:rPr lang="en-US" sz="5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  360 State Street</a:t>
            </a:r>
            <a:endParaRPr lang="en-US" sz="5400" dirty="0"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</a:t>
            </a: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Overview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9677400" y="1371600"/>
            <a:ext cx="7620000" cy="5105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dirty="0" smtClean="0">
                <a:solidFill>
                  <a:srgbClr val="293315"/>
                </a:solidFill>
                <a:latin typeface="Adobe Garamond Pro" pitchFamily="18" charset="0"/>
              </a:rPr>
              <a:t>Architecture					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2 Retail Units, 500 Parking Spaces, 500 Apartment Units + Amenities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Precast Concrete &amp; Aluminum Panel Façade with Glazing, Ornamentation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Rooftop Gardened Terrace 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Outdoor Pool &amp; Patio</a:t>
            </a:r>
          </a:p>
          <a:p>
            <a:pPr>
              <a:lnSpc>
                <a:spcPct val="150000"/>
              </a:lnSpc>
              <a:buNone/>
            </a:pPr>
            <a:r>
              <a:rPr lang="en-US" dirty="0" smtClean="0">
                <a:solidFill>
                  <a:srgbClr val="293315"/>
                </a:solidFill>
                <a:latin typeface="Adobe Garamond Pro" pitchFamily="18" charset="0"/>
              </a:rPr>
              <a:t>Sustainable Features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LEED Platinum Certification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Local &amp; Recycled Building Materials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400kW Fuel Cell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Geothermal Walls, High Performance Windows, &amp; Elevators that Recapture their own Energy</a:t>
            </a:r>
          </a:p>
        </p:txBody>
      </p:sp>
      <p:sp>
        <p:nvSpPr>
          <p:cNvPr id="39" name="Oval 38"/>
          <p:cNvSpPr/>
          <p:nvPr/>
        </p:nvSpPr>
        <p:spPr>
          <a:xfrm>
            <a:off x="4495800" y="161925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Downtown-City Map.jpg"/>
          <p:cNvPicPr>
            <a:picLocks noChangeAspect="1"/>
          </p:cNvPicPr>
          <p:nvPr/>
        </p:nvPicPr>
        <p:blipFill>
          <a:blip r:embed="rId3" cstate="print"/>
          <a:srcRect l="29160" t="54444" r="9622" b="5556"/>
          <a:stretch>
            <a:fillRect/>
          </a:stretch>
        </p:blipFill>
        <p:spPr>
          <a:xfrm>
            <a:off x="14325600" y="3048000"/>
            <a:ext cx="3079750" cy="2358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Rectangle 26"/>
          <p:cNvSpPr/>
          <p:nvPr/>
        </p:nvSpPr>
        <p:spPr>
          <a:xfrm rot="1673854">
            <a:off x="14939565" y="4229271"/>
            <a:ext cx="1499576" cy="714863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762000" y="1524000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21400" y="380999"/>
            <a:ext cx="8229600" cy="6116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360 State St-Street View.jpg"/>
          <p:cNvPicPr>
            <a:picLocks noChangeAspect="1"/>
          </p:cNvPicPr>
          <p:nvPr/>
        </p:nvPicPr>
        <p:blipFill>
          <a:blip r:embed="rId3" cstate="print"/>
          <a:srcRect l="15989" t="38813" r="65910" b="42325"/>
          <a:stretch>
            <a:fillRect/>
          </a:stretch>
        </p:blipFill>
        <p:spPr>
          <a:xfrm>
            <a:off x="18516600" y="381000"/>
            <a:ext cx="3904182" cy="3124200"/>
          </a:xfrm>
          <a:prstGeom prst="rect">
            <a:avLst/>
          </a:prstGeom>
          <a:ln w="57150"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360 State Apartment Haven.jpg"/>
          <p:cNvPicPr>
            <a:picLocks noChangeAspect="1"/>
          </p:cNvPicPr>
          <p:nvPr/>
        </p:nvPicPr>
        <p:blipFill>
          <a:blip r:embed="rId4" cstate="print"/>
          <a:srcRect l="3481" t="3390" b="5222"/>
          <a:stretch>
            <a:fillRect/>
          </a:stretch>
        </p:blipFill>
        <p:spPr>
          <a:xfrm>
            <a:off x="22936200" y="3810000"/>
            <a:ext cx="4225089" cy="2667000"/>
          </a:xfrm>
          <a:prstGeom prst="rect">
            <a:avLst/>
          </a:prstGeom>
          <a:ln w="57150"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3" name="Straight Connector 22"/>
          <p:cNvCxnSpPr/>
          <p:nvPr/>
        </p:nvCxnSpPr>
        <p:spPr>
          <a:xfrm>
            <a:off x="0" y="9906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18211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Chord 24"/>
          <p:cNvSpPr/>
          <p:nvPr/>
        </p:nvSpPr>
        <p:spPr>
          <a:xfrm rot="17570302">
            <a:off x="8555193" y="-1593409"/>
            <a:ext cx="2942100" cy="3238736"/>
          </a:xfrm>
          <a:prstGeom prst="chord">
            <a:avLst>
              <a:gd name="adj1" fmla="val 18261714"/>
              <a:gd name="adj2" fmla="val 11479190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152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5400" i="1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About</a:t>
            </a:r>
            <a:r>
              <a:rPr lang="en-US" sz="5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  360 State Street</a:t>
            </a:r>
            <a:endParaRPr lang="en-US" sz="5400" dirty="0"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</a:t>
            </a: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Overview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9677400" y="1371600"/>
            <a:ext cx="7620000" cy="5105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dirty="0" smtClean="0">
                <a:solidFill>
                  <a:srgbClr val="293315"/>
                </a:solidFill>
                <a:latin typeface="Adobe Garamond Pro" pitchFamily="18" charset="0"/>
              </a:rPr>
              <a:t>Architecture					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2 Retail Units, 500 Parking Spaces, 500 Apartment Units + Amenities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Precast Concrete &amp; Aluminum Panel Façade with Glazing, Ornamentation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Rooftop Gardened Terrace 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Outdoor Pool &amp; Patio</a:t>
            </a:r>
          </a:p>
          <a:p>
            <a:pPr>
              <a:lnSpc>
                <a:spcPct val="150000"/>
              </a:lnSpc>
              <a:buNone/>
            </a:pPr>
            <a:r>
              <a:rPr lang="en-US" dirty="0" smtClean="0">
                <a:solidFill>
                  <a:srgbClr val="293315"/>
                </a:solidFill>
                <a:latin typeface="Adobe Garamond Pro" pitchFamily="18" charset="0"/>
              </a:rPr>
              <a:t>Sustainable Features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LEED Platinum Certification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Local &amp; Recycled Building Materials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400kW Fuel Cell</a:t>
            </a:r>
          </a:p>
          <a:p>
            <a:pPr>
              <a:lnSpc>
                <a:spcPct val="110000"/>
              </a:lnSpc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Geothermal Walls, High Performance Windows, &amp; Elevators that Recapture their own Energy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32500" t="25000" r="20556" b="17000"/>
          <a:stretch>
            <a:fillRect/>
          </a:stretch>
        </p:blipFill>
        <p:spPr bwMode="auto">
          <a:xfrm>
            <a:off x="22707600" y="381000"/>
            <a:ext cx="4419600" cy="3124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Oval 38"/>
          <p:cNvSpPr/>
          <p:nvPr/>
        </p:nvSpPr>
        <p:spPr>
          <a:xfrm>
            <a:off x="4495800" y="161925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/>
          <a:srcRect l="36485" t="26624" r="19002" b="20047"/>
          <a:stretch>
            <a:fillRect/>
          </a:stretch>
        </p:blipFill>
        <p:spPr bwMode="auto">
          <a:xfrm>
            <a:off x="18516600" y="3810000"/>
            <a:ext cx="4191000" cy="2667000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Downtown-City Map.jpg"/>
          <p:cNvPicPr>
            <a:picLocks noChangeAspect="1"/>
          </p:cNvPicPr>
          <p:nvPr/>
        </p:nvPicPr>
        <p:blipFill>
          <a:blip r:embed="rId7" cstate="print"/>
          <a:srcRect l="29160" t="54444" r="9622" b="5556"/>
          <a:stretch>
            <a:fillRect/>
          </a:stretch>
        </p:blipFill>
        <p:spPr>
          <a:xfrm>
            <a:off x="14325600" y="3048000"/>
            <a:ext cx="3079750" cy="2358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Rectangle 26"/>
          <p:cNvSpPr/>
          <p:nvPr/>
        </p:nvSpPr>
        <p:spPr>
          <a:xfrm rot="1673854">
            <a:off x="14939565" y="4229271"/>
            <a:ext cx="1499576" cy="714863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762000" y="1524000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Chord 30"/>
          <p:cNvSpPr/>
          <p:nvPr/>
        </p:nvSpPr>
        <p:spPr>
          <a:xfrm rot="17570302">
            <a:off x="10950943" y="-1023759"/>
            <a:ext cx="2341223" cy="2433390"/>
          </a:xfrm>
          <a:prstGeom prst="chord">
            <a:avLst>
              <a:gd name="adj1" fmla="val 3460829"/>
              <a:gd name="adj2" fmla="val 15423040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</a:t>
            </a: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Overview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9067800" y="152400"/>
            <a:ext cx="9220200" cy="1143000"/>
          </a:xfrm>
        </p:spPr>
        <p:txBody>
          <a:bodyPr>
            <a:normAutofit/>
          </a:bodyPr>
          <a:lstStyle/>
          <a:p>
            <a:r>
              <a:rPr lang="en-US" sz="5400" i="1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Thesis</a:t>
            </a:r>
            <a:r>
              <a:rPr lang="en-US" sz="5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   Objectives</a:t>
            </a:r>
            <a:endParaRPr lang="en-US" sz="5400" dirty="0"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10000" y="215265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9601200" y="2133600"/>
            <a:ext cx="76200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Overall Project Goals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	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Longevity &amp;</a:t>
            </a:r>
            <a:r>
              <a:rPr kumimoji="0" lang="en-US" sz="2100" b="0" i="0" u="none" strike="noStrike" kern="1200" cap="none" spc="0" normalizeH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Durability of Structure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100" baseline="0" dirty="0" smtClean="0">
                <a:solidFill>
                  <a:srgbClr val="293315"/>
                </a:solidFill>
                <a:latin typeface="Adobe Garamond Pro" pitchFamily="18" charset="0"/>
              </a:rPr>
              <a:t>Viable Alternative</a:t>
            </a:r>
            <a:r>
              <a:rPr lang="en-US" sz="2100" dirty="0" smtClean="0">
                <a:solidFill>
                  <a:srgbClr val="293315"/>
                </a:solidFill>
                <a:latin typeface="Adobe Garamond Pro" pitchFamily="18" charset="0"/>
              </a:rPr>
              <a:t> Solutions</a:t>
            </a:r>
            <a:endParaRPr lang="en-US" sz="2100" baseline="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100" dirty="0" smtClean="0">
                <a:solidFill>
                  <a:srgbClr val="293315"/>
                </a:solidFill>
                <a:latin typeface="Adobe Garamond Pro" pitchFamily="18" charset="0"/>
              </a:rPr>
              <a:t>Conscious, Sustainable Design Decisions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100" dirty="0" smtClean="0">
                <a:solidFill>
                  <a:srgbClr val="293315"/>
                </a:solidFill>
                <a:latin typeface="Adobe Garamond Pro" pitchFamily="18" charset="0"/>
              </a:rPr>
              <a:t>Maintain Architectural Floor Plans</a:t>
            </a: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100" dirty="0" smtClean="0">
                <a:solidFill>
                  <a:srgbClr val="293315"/>
                </a:solidFill>
                <a:latin typeface="Adobe Garamond Pro" pitchFamily="18" charset="0"/>
              </a:rPr>
              <a:t>Focus on Upper (26) Stories</a:t>
            </a: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18745200" y="1295400"/>
            <a:ext cx="46482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3600" dirty="0" smtClean="0">
                <a:solidFill>
                  <a:srgbClr val="293315"/>
                </a:solidFill>
                <a:latin typeface="Adobe Garamond Pro" pitchFamily="18" charset="0"/>
              </a:rPr>
              <a:t>Structural Depth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100" dirty="0" smtClean="0">
                <a:solidFill>
                  <a:srgbClr val="293315"/>
                </a:solidFill>
                <a:latin typeface="Adobe Garamond Pro" pitchFamily="18" charset="0"/>
              </a:rPr>
              <a:t>Originally Designed as Cast-In-Place Concrete Structure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100" dirty="0" smtClean="0">
                <a:solidFill>
                  <a:srgbClr val="293315"/>
                </a:solidFill>
                <a:latin typeface="Adobe Garamond Pro" pitchFamily="18" charset="0"/>
              </a:rPr>
              <a:t>Contractors Not Able to Provide Competitive Cost &amp; Schedule</a:t>
            </a: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New York vs. New Haven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100" dirty="0" smtClean="0">
                <a:solidFill>
                  <a:srgbClr val="293315"/>
                </a:solidFill>
                <a:latin typeface="Adobe Garamond Pro" pitchFamily="18" charset="0"/>
              </a:rPr>
              <a:t>Redesigned to Staggered Steel </a:t>
            </a:r>
            <a:br>
              <a:rPr lang="en-US" sz="2100" dirty="0" smtClean="0">
                <a:solidFill>
                  <a:srgbClr val="293315"/>
                </a:solidFill>
                <a:latin typeface="Adobe Garamond Pro" pitchFamily="18" charset="0"/>
              </a:rPr>
            </a:br>
            <a:r>
              <a:rPr lang="en-US" sz="2100" dirty="0" smtClean="0">
                <a:solidFill>
                  <a:srgbClr val="293315"/>
                </a:solidFill>
                <a:latin typeface="Adobe Garamond Pro" pitchFamily="18" charset="0"/>
              </a:rPr>
              <a:t>	Trusses in 8 Weeks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200" dirty="0" smtClean="0">
                <a:solidFill>
                  <a:srgbClr val="293315"/>
                </a:solidFill>
                <a:latin typeface="Adobe Garamond Pro" pitchFamily="18" charset="0"/>
              </a:rPr>
              <a:t>Proposal: </a:t>
            </a:r>
            <a:r>
              <a:rPr lang="en-US" sz="2100" dirty="0" smtClean="0">
                <a:solidFill>
                  <a:srgbClr val="293315"/>
                </a:solidFill>
                <a:latin typeface="Adobe Garamond Pro" pitchFamily="18" charset="0"/>
              </a:rPr>
              <a:t>Design Alternative Framing for Gravity &amp; Lateral Systems</a:t>
            </a:r>
          </a:p>
          <a:p>
            <a:pPr marL="342900" marR="0" lvl="0" indent="-342900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</p:txBody>
      </p:sp>
      <p:pic>
        <p:nvPicPr>
          <p:cNvPr id="28" name="Picture 27" descr="360 State Street - Over all 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0" y="1752600"/>
            <a:ext cx="3312827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/>
          <p:cNvPicPr/>
          <p:nvPr/>
        </p:nvPicPr>
        <p:blipFill>
          <a:blip r:embed="rId4" cstate="print"/>
          <a:srcRect l="18256" t="11265" r="19669" b="2769"/>
          <a:stretch>
            <a:fillRect/>
          </a:stretch>
        </p:blipFill>
        <p:spPr bwMode="auto">
          <a:xfrm flipH="1">
            <a:off x="23545800" y="1716634"/>
            <a:ext cx="3429000" cy="4226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762000" y="1524000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Chord 30"/>
          <p:cNvSpPr/>
          <p:nvPr/>
        </p:nvSpPr>
        <p:spPr>
          <a:xfrm rot="17570302">
            <a:off x="10950943" y="-1023759"/>
            <a:ext cx="2341223" cy="2433390"/>
          </a:xfrm>
          <a:prstGeom prst="chord">
            <a:avLst>
              <a:gd name="adj1" fmla="val 3460829"/>
              <a:gd name="adj2" fmla="val 15423040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</a:t>
            </a: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Overview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9067800" y="152400"/>
            <a:ext cx="9220200" cy="1143000"/>
          </a:xfrm>
        </p:spPr>
        <p:txBody>
          <a:bodyPr>
            <a:normAutofit/>
          </a:bodyPr>
          <a:lstStyle/>
          <a:p>
            <a:r>
              <a:rPr lang="en-US" sz="5400" i="1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Thesis</a:t>
            </a:r>
            <a:r>
              <a:rPr lang="en-US" sz="5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   Objectives</a:t>
            </a:r>
            <a:endParaRPr lang="en-US" sz="5400" dirty="0"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10000" y="215265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18669000" y="990600"/>
            <a:ext cx="8382000" cy="2362200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600" dirty="0" smtClean="0">
                <a:solidFill>
                  <a:srgbClr val="293315"/>
                </a:solidFill>
                <a:latin typeface="Adobe Garamond Pro" pitchFamily="18" charset="0"/>
              </a:rPr>
              <a:t>Breadth #1 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Building Envelop</a:t>
            </a:r>
            <a:r>
              <a:rPr kumimoji="0" lang="en-US" sz="1900" b="0" i="0" u="none" strike="noStrike" kern="1200" cap="none" spc="0" normalizeH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</a:t>
            </a:r>
          </a:p>
          <a:p>
            <a:pPr marL="342900" marR="0" lvl="0" indent="-342900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Proposal:</a:t>
            </a:r>
            <a:r>
              <a:rPr kumimoji="0" lang="en-US" sz="1900" b="0" i="0" u="none" strike="noStrike" kern="1200" cap="none" spc="0" normalizeH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Alternative Glass Façade </a:t>
            </a:r>
          </a:p>
          <a:p>
            <a:pPr marL="342900" marR="0" lvl="0" indent="-342900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High Performance </a:t>
            </a:r>
            <a:endParaRPr kumimoji="0" lang="en-US" sz="1900" b="0" i="0" u="none" strike="noStrike" kern="1200" cap="none" spc="0" normalizeH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>
                <a:solidFill>
                  <a:srgbClr val="293315"/>
                </a:solidFill>
                <a:latin typeface="Adobe Garamond Pro" pitchFamily="18" charset="0"/>
              </a:rPr>
              <a:t>Breadth #2 </a:t>
            </a: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Cost &amp; Schedule Analysis</a:t>
            </a:r>
          </a:p>
          <a:p>
            <a:pPr marL="342900" marR="0" lvl="0" indent="-342900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Proposal: Compare Viability of Designs</a:t>
            </a:r>
          </a:p>
          <a:p>
            <a:pPr marL="342900" marR="0" lvl="0" indent="-342900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Viability of Designs</a:t>
            </a:r>
          </a:p>
          <a:p>
            <a:pPr marL="342900" marR="0" lvl="0" indent="-342900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</p:txBody>
      </p:sp>
      <p:pic>
        <p:nvPicPr>
          <p:cNvPr id="21" name="Picture 20" descr="Across the street View.jpg"/>
          <p:cNvPicPr>
            <a:picLocks noChangeAspect="1"/>
          </p:cNvPicPr>
          <p:nvPr/>
        </p:nvPicPr>
        <p:blipFill>
          <a:blip r:embed="rId3" cstate="print"/>
          <a:srcRect t="4290" b="3485"/>
          <a:stretch>
            <a:fillRect/>
          </a:stretch>
        </p:blipFill>
        <p:spPr>
          <a:xfrm>
            <a:off x="20574000" y="3276600"/>
            <a:ext cx="4724400" cy="3136514"/>
          </a:xfrm>
          <a:prstGeom prst="rect">
            <a:avLst/>
          </a:prstGeom>
          <a:ln w="57150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762000" y="1524000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9601200" y="2133600"/>
            <a:ext cx="76200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Overall Project Goals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	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Longevity &amp;</a:t>
            </a:r>
            <a:r>
              <a:rPr kumimoji="0" lang="en-US" sz="2100" b="0" i="0" u="none" strike="noStrike" kern="1200" cap="none" spc="0" normalizeH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Durability of Structure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100" baseline="0" dirty="0" smtClean="0">
                <a:solidFill>
                  <a:srgbClr val="293315"/>
                </a:solidFill>
                <a:latin typeface="Adobe Garamond Pro" pitchFamily="18" charset="0"/>
              </a:rPr>
              <a:t>Viable Alternative</a:t>
            </a:r>
            <a:r>
              <a:rPr lang="en-US" sz="2100" dirty="0" smtClean="0">
                <a:solidFill>
                  <a:srgbClr val="293315"/>
                </a:solidFill>
                <a:latin typeface="Adobe Garamond Pro" pitchFamily="18" charset="0"/>
              </a:rPr>
              <a:t> Solutions</a:t>
            </a:r>
            <a:endParaRPr lang="en-US" sz="2100" baseline="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100" dirty="0" smtClean="0">
                <a:solidFill>
                  <a:srgbClr val="293315"/>
                </a:solidFill>
                <a:latin typeface="Adobe Garamond Pro" pitchFamily="18" charset="0"/>
              </a:rPr>
              <a:t>Conscious, Sustainable Design Decisions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100" dirty="0" smtClean="0">
                <a:solidFill>
                  <a:srgbClr val="293315"/>
                </a:solidFill>
                <a:latin typeface="Adobe Garamond Pro" pitchFamily="18" charset="0"/>
              </a:rPr>
              <a:t>Maintain Architectural Floor Plans</a:t>
            </a: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100" dirty="0" smtClean="0">
                <a:solidFill>
                  <a:srgbClr val="293315"/>
                </a:solidFill>
                <a:latin typeface="Adobe Garamond Pro" pitchFamily="18" charset="0"/>
              </a:rPr>
              <a:t>Focus on Upper (26) Stories</a:t>
            </a: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</p:txBody>
      </p:sp>
      <p:pic>
        <p:nvPicPr>
          <p:cNvPr id="35" name="Picture 34" descr="360 State Street - Over all Vi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0" y="1752600"/>
            <a:ext cx="3312827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 rot="5400000">
            <a:off x="6629400" y="3429001"/>
            <a:ext cx="6858002" cy="1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6477000" y="3429000"/>
            <a:ext cx="6858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6553200" y="3429000"/>
            <a:ext cx="6858003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Chord 46"/>
          <p:cNvSpPr/>
          <p:nvPr/>
        </p:nvSpPr>
        <p:spPr>
          <a:xfrm rot="14556204">
            <a:off x="8698310" y="-1426982"/>
            <a:ext cx="2872582" cy="3046564"/>
          </a:xfrm>
          <a:prstGeom prst="chord">
            <a:avLst>
              <a:gd name="adj1" fmla="val 20760969"/>
              <a:gd name="adj2" fmla="val 1484121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990600"/>
            <a:ext cx="9144000" cy="9525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9144000" cy="47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</a:t>
            </a: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Overview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677400" y="142875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US" sz="5400" i="1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Depth  </a:t>
            </a:r>
            <a:r>
              <a:rPr lang="en-US" sz="5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Study</a:t>
            </a:r>
            <a:endParaRPr lang="en-US" sz="4000" dirty="0"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82600" y="67994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Design</a:t>
            </a:r>
            <a:endParaRPr lang="en-US" sz="3600" dirty="0"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5638800" y="274320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0210800" y="1371600"/>
            <a:ext cx="76200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>
                <a:solidFill>
                  <a:srgbClr val="293315"/>
                </a:solidFill>
                <a:latin typeface="Adobe Garamond Pro" pitchFamily="18" charset="0"/>
              </a:rPr>
              <a:t>An Alternative Framing Solution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Provide</a:t>
            </a:r>
            <a:r>
              <a:rPr kumimoji="0" lang="en-US" sz="1900" b="0" i="0" u="none" strike="noStrike" kern="1200" cap="none" spc="0" normalizeH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 a Preliminary Design for the Gravity &amp; Lateral Systems using a more Traditional Steel Framing System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900" noProof="0" dirty="0" smtClean="0">
                <a:solidFill>
                  <a:srgbClr val="293315"/>
                </a:solidFill>
                <a:latin typeface="Adobe Garamond Pro" pitchFamily="18" charset="0"/>
              </a:rPr>
              <a:t>Compare Existing &amp; Proposed Systems to Determine the Ideal Solution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3200" dirty="0" smtClean="0">
                <a:solidFill>
                  <a:srgbClr val="293315"/>
                </a:solidFill>
                <a:latin typeface="Adobe Garamond Pro" pitchFamily="18" charset="0"/>
              </a:rPr>
              <a:t>Structural Design Goals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Increase Strength &amp; Rigidity with additional Structural Elements 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Minimize Floor Depth by Shortening Span Lengths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Decrease Overall Building Weight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Optimize Lateral System &amp; Foundation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685800" y="1600200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pic>
        <p:nvPicPr>
          <p:cNvPr id="21" name="Picture 20" descr="DSCF61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24083" y="685800"/>
            <a:ext cx="7281333" cy="546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0" y="9906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11430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066800"/>
            <a:ext cx="2743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hord 18"/>
          <p:cNvSpPr/>
          <p:nvPr/>
        </p:nvSpPr>
        <p:spPr>
          <a:xfrm rot="17570302">
            <a:off x="4908044" y="-1323914"/>
            <a:ext cx="2942100" cy="3096052"/>
          </a:xfrm>
          <a:prstGeom prst="chord">
            <a:avLst>
              <a:gd name="adj1" fmla="val 3503107"/>
              <a:gd name="adj2" fmla="val 15328895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" y="171999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Presentation </a:t>
            </a: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Overview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182023"/>
            <a:ext cx="9220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Structural  |  </a:t>
            </a:r>
            <a:r>
              <a:rPr lang="en-US" sz="2400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Sabrina Duk  </a:t>
            </a:r>
            <a:r>
              <a:rPr lang="en-US" dirty="0" smtClean="0"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</a:rPr>
              <a:t>|  T. Boothby</a:t>
            </a:r>
          </a:p>
        </p:txBody>
      </p:sp>
      <p:sp>
        <p:nvSpPr>
          <p:cNvPr id="48" name="Oval 47"/>
          <p:cNvSpPr/>
          <p:nvPr/>
        </p:nvSpPr>
        <p:spPr>
          <a:xfrm>
            <a:off x="5638800" y="2743200"/>
            <a:ext cx="304800" cy="2857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685800" y="1600200"/>
            <a:ext cx="7620000" cy="4830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About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360 State Street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Thesis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Objectives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Depth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 Study – Structural Design</a:t>
            </a:r>
          </a:p>
          <a:p>
            <a:pPr marL="342900" lvl="2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		</a:t>
            </a: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Alternative Framing System: Staggered Trusses to Traditional Steel Framing</a:t>
            </a:r>
            <a:endParaRPr lang="en-US" sz="3000" dirty="0" smtClean="0">
              <a:solidFill>
                <a:srgbClr val="293315"/>
              </a:solidFill>
              <a:latin typeface="Adobe Garamond Pro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Breadth </a:t>
            </a:r>
            <a:r>
              <a:rPr lang="en-US" sz="3000" dirty="0" smtClean="0">
                <a:solidFill>
                  <a:srgbClr val="293315"/>
                </a:solidFill>
                <a:latin typeface="Adobe Garamond Pro" pitchFamily="18" charset="0"/>
              </a:rPr>
              <a:t>Study – Building Envelop Design</a:t>
            </a: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solidFill>
                  <a:srgbClr val="293315"/>
                </a:solidFill>
                <a:latin typeface="Adobe Garamond Pro" pitchFamily="18" charset="0"/>
              </a:rPr>
              <a:t>Precast, Aluminum, &amp; Glass Façade to All Glass Façade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Breadth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 Study – Cost &amp; Schedule Comparison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  <a:ea typeface="+mn-ea"/>
                <a:cs typeface="+mn-cs"/>
              </a:rPr>
              <a:t>Viability of Proposed Framing Systems &amp; Alternative Façade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Conclusions</a:t>
            </a:r>
            <a:endParaRPr kumimoji="0" lang="en-US" sz="30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000" i="1" dirty="0" smtClean="0">
                <a:solidFill>
                  <a:srgbClr val="293315"/>
                </a:solidFill>
                <a:latin typeface="Adobe Garamond Pro" pitchFamily="18" charset="0"/>
              </a:rPr>
              <a:t>Acknowledgements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9067800" y="152400"/>
            <a:ext cx="9220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Existing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" pitchFamily="18" charset="0"/>
                <a:ea typeface="+mj-ea"/>
                <a:cs typeface="+mj-cs"/>
              </a:rPr>
              <a:t> Gravity System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293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" pitchFamily="18" charset="0"/>
              <a:ea typeface="+mj-ea"/>
              <a:cs typeface="+mj-cs"/>
            </a:endParaRPr>
          </a:p>
        </p:txBody>
      </p:sp>
      <p:pic>
        <p:nvPicPr>
          <p:cNvPr id="36" name="Picture 35"/>
          <p:cNvPicPr/>
          <p:nvPr/>
        </p:nvPicPr>
        <p:blipFill>
          <a:blip r:embed="rId3" cstate="print"/>
          <a:srcRect l="20546" t="37716" r="3145" b="22491"/>
          <a:stretch>
            <a:fillRect/>
          </a:stretch>
        </p:blipFill>
        <p:spPr bwMode="auto">
          <a:xfrm>
            <a:off x="9448800" y="1752600"/>
            <a:ext cx="84582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" name="Rectangle 56"/>
          <p:cNvSpPr/>
          <p:nvPr/>
        </p:nvSpPr>
        <p:spPr>
          <a:xfrm>
            <a:off x="10744200" y="2209800"/>
            <a:ext cx="228600" cy="16002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2039600" y="2209800"/>
            <a:ext cx="228600" cy="16002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1353800" y="2209800"/>
            <a:ext cx="228600" cy="16002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2725400" y="2209800"/>
            <a:ext cx="228600" cy="16002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4020800" y="2209800"/>
            <a:ext cx="228600" cy="16002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3335000" y="2209800"/>
            <a:ext cx="228600" cy="16002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4706600" y="2209800"/>
            <a:ext cx="228600" cy="16002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16002000" y="2209800"/>
            <a:ext cx="228600" cy="16002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15316200" y="2209800"/>
            <a:ext cx="228600" cy="1600200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9677400" y="4572000"/>
            <a:ext cx="79248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9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Typical Residential Floor</a:t>
            </a:r>
            <a:r>
              <a:rPr kumimoji="0" lang="en-US" sz="1900" b="0" i="1" u="none" strike="noStrike" kern="1200" cap="none" spc="0" normalizeH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 Plan</a:t>
            </a:r>
            <a:endParaRPr kumimoji="0" lang="en-US" sz="1900" b="0" i="1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(9) Staggered Steel Truss</a:t>
            </a:r>
            <a:r>
              <a:rPr kumimoji="0" lang="en-US" sz="1900" b="0" i="0" u="none" strike="noStrike" kern="1200" cap="none" spc="0" normalizeH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 Frames @ 23’ – 8” </a:t>
            </a:r>
            <a:r>
              <a:rPr kumimoji="0" lang="en-US" sz="1900" b="0" i="0" u="none" strike="noStrike" kern="1200" cap="none" spc="0" normalizeH="0" noProof="0" dirty="0" err="1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o.c</a:t>
            </a:r>
            <a:r>
              <a:rPr kumimoji="0" lang="en-US" sz="1900" b="0" i="0" u="none" strike="noStrike" kern="1200" cap="none" spc="0" normalizeH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W12x53 Spandrel Beams + Floor Opening Framing</a:t>
            </a: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8” Hollow Core Plank Floor System w/ Topping</a:t>
            </a:r>
            <a:endParaRPr kumimoji="0" lang="en-US" sz="1900" b="0" i="0" u="none" strike="noStrike" kern="1200" cap="none" spc="0" normalizeH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18745200" y="4648200"/>
            <a:ext cx="79248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9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Typical Truss Framing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Exterior Columns: W14x120 thru W14x505 – Splices</a:t>
            </a:r>
            <a:r>
              <a:rPr kumimoji="0" lang="en-US" sz="1900" b="0" i="0" u="none" strike="noStrike" kern="1200" cap="none" spc="0" normalizeH="0" noProof="0" dirty="0" smtClean="0">
                <a:ln>
                  <a:noFill/>
                </a:ln>
                <a:solidFill>
                  <a:srgbClr val="293315"/>
                </a:solidFill>
                <a:effectLst/>
                <a:uLnTx/>
                <a:uFillTx/>
                <a:latin typeface="Adobe Garamond Pro" pitchFamily="18" charset="0"/>
              </a:rPr>
              <a:t> also Staggered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Typical W10x Top &amp; Bottom Chords -  HSS Diagonals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900" dirty="0" err="1" smtClean="0">
                <a:solidFill>
                  <a:srgbClr val="293315"/>
                </a:solidFill>
                <a:latin typeface="Adobe Garamond Pro" pitchFamily="18" charset="0"/>
              </a:rPr>
              <a:t>Vierendeel</a:t>
            </a:r>
            <a:r>
              <a:rPr lang="en-US" sz="1900" dirty="0" smtClean="0">
                <a:solidFill>
                  <a:srgbClr val="293315"/>
                </a:solidFill>
                <a:latin typeface="Adobe Garamond Pro" pitchFamily="18" charset="0"/>
              </a:rPr>
              <a:t> Panel for Corridor Opening </a:t>
            </a:r>
            <a:endParaRPr kumimoji="0" lang="en-US" sz="1900" b="0" i="0" u="none" strike="noStrike" kern="1200" cap="none" spc="0" normalizeH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293315"/>
              </a:solidFill>
              <a:effectLst/>
              <a:uLnTx/>
              <a:uFillTx/>
              <a:latin typeface="Adobe Garamond Pro" pitchFamily="18" charset="0"/>
            </a:endParaRPr>
          </a:p>
        </p:txBody>
      </p:sp>
      <p:pic>
        <p:nvPicPr>
          <p:cNvPr id="43" name="Picture 42" descr="Frame E 29t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97600" y="1772423"/>
            <a:ext cx="7848600" cy="255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14268</TotalTime>
  <Words>1458</Words>
  <Application>Microsoft Office PowerPoint</Application>
  <PresentationFormat>Custom</PresentationFormat>
  <Paragraphs>624</Paragraphs>
  <Slides>26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360 </vt:lpstr>
      <vt:lpstr>Presentation Overview</vt:lpstr>
      <vt:lpstr>About  360 State Street</vt:lpstr>
      <vt:lpstr>About  360 State Street</vt:lpstr>
      <vt:lpstr>About  360 State Street</vt:lpstr>
      <vt:lpstr>Thesis   Objectives</vt:lpstr>
      <vt:lpstr>Thesis   Objectives</vt:lpstr>
      <vt:lpstr>Depth  Study</vt:lpstr>
      <vt:lpstr>Slide 9</vt:lpstr>
      <vt:lpstr>Slide 10</vt:lpstr>
      <vt:lpstr>Slide 11</vt:lpstr>
      <vt:lpstr>Design   Considerations</vt:lpstr>
      <vt:lpstr>Design   Considerations</vt:lpstr>
      <vt:lpstr>Slide 14</vt:lpstr>
      <vt:lpstr>Slide 15</vt:lpstr>
      <vt:lpstr>Slide 16</vt:lpstr>
      <vt:lpstr>Slide 17</vt:lpstr>
      <vt:lpstr>Breadth   Study</vt:lpstr>
      <vt:lpstr>Breadth   Study</vt:lpstr>
      <vt:lpstr>Breadth   Study</vt:lpstr>
      <vt:lpstr>Breadth   Study</vt:lpstr>
      <vt:lpstr>Slide 22</vt:lpstr>
      <vt:lpstr>Slide 23</vt:lpstr>
      <vt:lpstr>Slide 24</vt:lpstr>
      <vt:lpstr>Thank  You!</vt:lpstr>
      <vt:lpstr>Q&amp; A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360 State Street</dc:title>
  <dc:creator>Sabrina</dc:creator>
  <cp:lastModifiedBy>szd125</cp:lastModifiedBy>
  <cp:revision>485</cp:revision>
  <dcterms:created xsi:type="dcterms:W3CDTF">2010-03-19T14:07:04Z</dcterms:created>
  <dcterms:modified xsi:type="dcterms:W3CDTF">2010-05-03T22:57:58Z</dcterms:modified>
</cp:coreProperties>
</file>